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7.xml" ContentType="application/vnd.openxmlformats-officedocument.presentationml.notesSlide+xml"/>
  <Override PartName="/ppt/charts/chartEx1.xml" ContentType="application/vnd.ms-office.chartex+xml"/>
  <Override PartName="/ppt/charts/style5.xml" ContentType="application/vnd.ms-office.chartstyle+xml"/>
  <Override PartName="/ppt/charts/colors5.xml" ContentType="application/vnd.ms-office.chartcolorstyle+xml"/>
  <Override PartName="/ppt/notesSlides/notesSlide8.xml" ContentType="application/vnd.openxmlformats-officedocument.presentationml.notesSlid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9.xml" ContentType="application/vnd.openxmlformats-officedocument.presentationml.notesSlide+xml"/>
  <Override PartName="/ppt/charts/chart8.xml" ContentType="application/vnd.openxmlformats-officedocument.drawingml.chart+xml"/>
  <Override PartName="/ppt/charts/style9.xml" ContentType="application/vnd.ms-office.chartstyle+xml"/>
  <Override PartName="/ppt/charts/colors9.xml" ContentType="application/vnd.ms-office.chartcolorstyle+xml"/>
  <Override PartName="/ppt/charts/chart9.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mo" panose="020B0604020202020204" charset="0"/>
      <p:regular r:id="rId13"/>
    </p:embeddedFont>
    <p:embeddedFont>
      <p:font typeface="Fraunces Bold" panose="020B0604020202020204" charset="0"/>
      <p:regular r:id="rId14"/>
    </p:embeddedFont>
    <p:embeddedFont>
      <p:font typeface="Papyrus" panose="03070502060502030205" pitchFamily="66"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6.xml"/><Relationship Id="rId1" Type="http://schemas.microsoft.com/office/2011/relationships/chartStyle" Target="style6.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3032A327875B559C/Documents/Survey_AI.xlsx" TargetMode="External"/><Relationship Id="rId2" Type="http://schemas.microsoft.com/office/2011/relationships/chartColorStyle" Target="colors7.xml"/><Relationship Id="rId1" Type="http://schemas.microsoft.com/office/2011/relationships/chartStyle" Target="style7.xml"/></Relationships>
</file>

<file path=ppt/charts/_rels/chart7.xml.rels><?xml version="1.0" encoding="UTF-8" standalone="yes"?>
<Relationships xmlns="http://schemas.openxmlformats.org/package/2006/relationships"><Relationship Id="rId3" Type="http://schemas.openxmlformats.org/officeDocument/2006/relationships/oleObject" Target="https://d.docs.live.net/3032A327875B559C/Documents/Survey_AI.xlsx" TargetMode="External"/><Relationship Id="rId2" Type="http://schemas.microsoft.com/office/2011/relationships/chartColorStyle" Target="colors8.xml"/><Relationship Id="rId1" Type="http://schemas.microsoft.com/office/2011/relationships/chartStyle" Target="style8.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9.xml"/><Relationship Id="rId1" Type="http://schemas.microsoft.com/office/2011/relationships/chartStyle" Target="style9.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10.xml"/><Relationship Id="rId1" Type="http://schemas.microsoft.com/office/2011/relationships/chartStyle" Target="style10.xml"/></Relationships>
</file>

<file path=ppt/charts/_rels/chartEx1.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https://d.docs.live.net/3032A327875B559C/Documents/Survey_AI.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lgn="ctr" rtl="0">
              <a:defRPr lang="en-US" sz="1600" b="1" i="0" u="none" strike="noStrike" kern="1200" spc="100" baseline="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r>
              <a:rPr lang="en-US" sz="1800" b="1" i="0" u="none" strike="noStrike" kern="1200" spc="100" baseline="0" dirty="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rPr>
              <a:t>Common sources students use to learn about AI</a:t>
            </a:r>
          </a:p>
        </c:rich>
      </c:tx>
      <c:layout>
        <c:manualLayout>
          <c:xMode val="edge"/>
          <c:yMode val="edge"/>
          <c:x val="0.15589837678057233"/>
          <c:y val="1.3637795275590552E-2"/>
        </c:manualLayout>
      </c:layout>
      <c:overlay val="0"/>
      <c:spPr>
        <a:noFill/>
        <a:ln>
          <a:noFill/>
        </a:ln>
        <a:effectLst/>
      </c:spPr>
      <c:txPr>
        <a:bodyPr rot="0" spcFirstLastPara="1" vertOverflow="ellipsis" vert="horz" wrap="square" anchor="ctr" anchorCtr="1"/>
        <a:lstStyle/>
        <a:p>
          <a:pPr algn="ctr" rtl="0">
            <a:defRPr lang="en-US" sz="1600" b="1" i="0" u="none" strike="noStrike" kern="1200" spc="100" baseline="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percentStacked"/>
        <c:varyColors val="0"/>
        <c:ser>
          <c:idx val="0"/>
          <c:order val="0"/>
          <c:tx>
            <c:strRef>
              <c:f>'Common AI sources of students '!$E$13</c:f>
              <c:strCache>
                <c:ptCount val="1"/>
                <c:pt idx="0">
                  <c:v>No</c:v>
                </c:pt>
              </c:strCache>
            </c:strRef>
          </c:tx>
          <c:spPr>
            <a:solidFill>
              <a:srgbClr val="1F4E79">
                <a:alpha val="85000"/>
              </a:srgb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'Common AI sources of students '!$D$14:$D$18</c:f>
              <c:strCache>
                <c:ptCount val="5"/>
                <c:pt idx="0">
                  <c:v>Internet</c:v>
                </c:pt>
                <c:pt idx="1">
                  <c:v>Books/Papers</c:v>
                </c:pt>
                <c:pt idx="2">
                  <c:v>Social media</c:v>
                </c:pt>
                <c:pt idx="3">
                  <c:v>Discussions</c:v>
                </c:pt>
                <c:pt idx="4">
                  <c:v>Not-Informed</c:v>
                </c:pt>
              </c:strCache>
            </c:strRef>
          </c:cat>
          <c:val>
            <c:numRef>
              <c:f>'Common AI sources of students '!$E$14:$E$18</c:f>
              <c:numCache>
                <c:formatCode>0%</c:formatCode>
                <c:ptCount val="5"/>
                <c:pt idx="0">
                  <c:v>5.9649122807017542E-2</c:v>
                </c:pt>
                <c:pt idx="1">
                  <c:v>0.20701754385964913</c:v>
                </c:pt>
                <c:pt idx="2">
                  <c:v>0.17894736842105263</c:v>
                </c:pt>
                <c:pt idx="3">
                  <c:v>0.256140350877193</c:v>
                </c:pt>
                <c:pt idx="4">
                  <c:v>0.2982456140350877</c:v>
                </c:pt>
              </c:numCache>
            </c:numRef>
          </c:val>
          <c:extLst>
            <c:ext xmlns:c16="http://schemas.microsoft.com/office/drawing/2014/chart" uri="{C3380CC4-5D6E-409C-BE32-E72D297353CC}">
              <c16:uniqueId val="{00000000-152B-4D56-A8DE-14D40AD63339}"/>
            </c:ext>
          </c:extLst>
        </c:ser>
        <c:ser>
          <c:idx val="1"/>
          <c:order val="1"/>
          <c:tx>
            <c:strRef>
              <c:f>'Common AI sources of students '!$F$13</c:f>
              <c:strCache>
                <c:ptCount val="1"/>
                <c:pt idx="0">
                  <c:v>Yes</c:v>
                </c:pt>
              </c:strCache>
            </c:strRef>
          </c:tx>
          <c:spPr>
            <a:solidFill>
              <a:srgbClr val="50C878">
                <a:alpha val="84706"/>
              </a:srgb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'Common AI sources of students '!$D$14:$D$18</c:f>
              <c:strCache>
                <c:ptCount val="5"/>
                <c:pt idx="0">
                  <c:v>Internet</c:v>
                </c:pt>
                <c:pt idx="1">
                  <c:v>Books/Papers</c:v>
                </c:pt>
                <c:pt idx="2">
                  <c:v>Social media</c:v>
                </c:pt>
                <c:pt idx="3">
                  <c:v>Discussions</c:v>
                </c:pt>
                <c:pt idx="4">
                  <c:v>Not-Informed</c:v>
                </c:pt>
              </c:strCache>
            </c:strRef>
          </c:cat>
          <c:val>
            <c:numRef>
              <c:f>'Common AI sources of students '!$F$14:$F$18</c:f>
              <c:numCache>
                <c:formatCode>0%</c:formatCode>
                <c:ptCount val="5"/>
                <c:pt idx="0">
                  <c:v>0.43529411764705883</c:v>
                </c:pt>
                <c:pt idx="1">
                  <c:v>0.18823529411764706</c:v>
                </c:pt>
                <c:pt idx="2">
                  <c:v>0.23529411764705882</c:v>
                </c:pt>
                <c:pt idx="3">
                  <c:v>0.10588235294117647</c:v>
                </c:pt>
                <c:pt idx="4">
                  <c:v>3.5294117647058823E-2</c:v>
                </c:pt>
              </c:numCache>
            </c:numRef>
          </c:val>
          <c:extLst>
            <c:ext xmlns:c16="http://schemas.microsoft.com/office/drawing/2014/chart" uri="{C3380CC4-5D6E-409C-BE32-E72D297353CC}">
              <c16:uniqueId val="{00000001-152B-4D56-A8DE-14D40AD63339}"/>
            </c:ext>
          </c:extLst>
        </c:ser>
        <c:dLbls>
          <c:dLblPos val="ctr"/>
          <c:showLegendKey val="0"/>
          <c:showVal val="1"/>
          <c:showCatName val="0"/>
          <c:showSerName val="0"/>
          <c:showPercent val="0"/>
          <c:showBubbleSize val="0"/>
        </c:dLbls>
        <c:gapWidth val="150"/>
        <c:overlap val="100"/>
        <c:axId val="300985071"/>
        <c:axId val="300984111"/>
      </c:barChart>
      <c:catAx>
        <c:axId val="300985071"/>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000" b="0" i="0" u="none" strike="noStrike" kern="1200" cap="all" baseline="0">
                <a:solidFill>
                  <a:schemeClr val="tx1"/>
                </a:solidFill>
                <a:latin typeface="+mn-lt"/>
                <a:ea typeface="+mn-ea"/>
                <a:cs typeface="+mn-cs"/>
              </a:defRPr>
            </a:pPr>
            <a:endParaRPr lang="en-US"/>
          </a:p>
        </c:txPr>
        <c:crossAx val="300984111"/>
        <c:crosses val="autoZero"/>
        <c:auto val="1"/>
        <c:lblAlgn val="ctr"/>
        <c:lblOffset val="100"/>
        <c:noMultiLvlLbl val="0"/>
      </c:catAx>
      <c:valAx>
        <c:axId val="300984111"/>
        <c:scaling>
          <c:orientation val="minMax"/>
        </c:scaling>
        <c:delete val="1"/>
        <c:axPos val="l"/>
        <c:numFmt formatCode="0%" sourceLinked="1"/>
        <c:majorTickMark val="none"/>
        <c:minorTickMark val="none"/>
        <c:tickLblPos val="nextTo"/>
        <c:crossAx val="300985071"/>
        <c:crosses val="autoZero"/>
        <c:crossBetween val="between"/>
      </c:valAx>
      <c:spPr>
        <a:noFill/>
        <a:ln>
          <a:noFill/>
        </a:ln>
        <a:effectLst/>
      </c:spPr>
    </c:plotArea>
    <c:legend>
      <c:legendPos val="b"/>
      <c:layout>
        <c:manualLayout>
          <c:xMode val="edge"/>
          <c:yMode val="edge"/>
          <c:x val="0.345652962962963"/>
          <c:y val="0.91876783625731007"/>
          <c:w val="0.30634222222222224"/>
          <c:h val="6.2664912280701757E-2"/>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w="9525" cap="flat" cmpd="sng" algn="ctr">
      <a:solidFill>
        <a:schemeClr val="dk1">
          <a:lumMod val="25000"/>
          <a:lumOff val="75000"/>
        </a:schemeClr>
      </a:solidFill>
      <a:round/>
    </a:ln>
    <a:effectLst>
      <a:softEdge rad="63500"/>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lgn="ctr" rtl="0">
              <a:defRPr lang="en-US" sz="1600" b="1" i="0" u="none" strike="noStrike" kern="1200" spc="100" baseline="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r>
              <a:rPr lang="en-US" sz="1600" b="1" i="0" u="none" strike="noStrike" kern="1200" spc="100" baseline="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rPr>
              <a:t>Students' Self-Reported Awareness of Artificial Intelligence (Scale 1–10)</a:t>
            </a:r>
          </a:p>
        </c:rich>
      </c:tx>
      <c:overlay val="0"/>
      <c:spPr>
        <a:noFill/>
        <a:ln>
          <a:noFill/>
        </a:ln>
        <a:effectLst/>
      </c:spPr>
      <c:txPr>
        <a:bodyPr rot="0" spcFirstLastPara="1" vertOverflow="ellipsis" vert="horz" wrap="square" anchor="ctr" anchorCtr="1"/>
        <a:lstStyle/>
        <a:p>
          <a:pPr algn="ctr" rtl="0">
            <a:defRPr lang="en-US" sz="1600" b="1" i="0" u="none" strike="noStrike" kern="1200" spc="100" baseline="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'Awareness and Impact of AI'!$E$1</c:f>
              <c:strCache>
                <c:ptCount val="1"/>
                <c:pt idx="0">
                  <c:v>AI knowledge</c:v>
                </c:pt>
              </c:strCache>
            </c:strRef>
          </c:tx>
          <c:spPr>
            <a:solidFill>
              <a:srgbClr val="4169E1"/>
            </a:solid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lumMod val="9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'Awareness and Impact of AI'!$D$2:$D$11</c:f>
              <c:numCache>
                <c:formatCode>General</c:formatCode>
                <c:ptCount val="10"/>
                <c:pt idx="0">
                  <c:v>1</c:v>
                </c:pt>
                <c:pt idx="1">
                  <c:v>2</c:v>
                </c:pt>
                <c:pt idx="2">
                  <c:v>3</c:v>
                </c:pt>
                <c:pt idx="3">
                  <c:v>4</c:v>
                </c:pt>
                <c:pt idx="4">
                  <c:v>5</c:v>
                </c:pt>
                <c:pt idx="5">
                  <c:v>6</c:v>
                </c:pt>
                <c:pt idx="6">
                  <c:v>7</c:v>
                </c:pt>
                <c:pt idx="7">
                  <c:v>8</c:v>
                </c:pt>
                <c:pt idx="8">
                  <c:v>9</c:v>
                </c:pt>
                <c:pt idx="9">
                  <c:v>10</c:v>
                </c:pt>
              </c:numCache>
            </c:numRef>
          </c:cat>
          <c:val>
            <c:numRef>
              <c:f>'Awareness and Impact of AI'!$E$2:$E$11</c:f>
              <c:numCache>
                <c:formatCode>0%</c:formatCode>
                <c:ptCount val="10"/>
                <c:pt idx="0">
                  <c:v>3.2967032967032968E-2</c:v>
                </c:pt>
                <c:pt idx="1">
                  <c:v>2.197802197802198E-2</c:v>
                </c:pt>
                <c:pt idx="2">
                  <c:v>4.3956043956043959E-2</c:v>
                </c:pt>
                <c:pt idx="3">
                  <c:v>0.12087912087912088</c:v>
                </c:pt>
                <c:pt idx="4">
                  <c:v>0.18681318681318682</c:v>
                </c:pt>
                <c:pt idx="5">
                  <c:v>0.18681318681318682</c:v>
                </c:pt>
                <c:pt idx="6">
                  <c:v>0.18681318681318682</c:v>
                </c:pt>
                <c:pt idx="7">
                  <c:v>0.14285714285714285</c:v>
                </c:pt>
                <c:pt idx="8">
                  <c:v>5.4945054945054944E-2</c:v>
                </c:pt>
                <c:pt idx="9">
                  <c:v>2.197802197802198E-2</c:v>
                </c:pt>
              </c:numCache>
            </c:numRef>
          </c:val>
          <c:extLst>
            <c:ext xmlns:c16="http://schemas.microsoft.com/office/drawing/2014/chart" uri="{C3380CC4-5D6E-409C-BE32-E72D297353CC}">
              <c16:uniqueId val="{00000000-9631-406B-AB52-EB9F1D714F6A}"/>
            </c:ext>
          </c:extLst>
        </c:ser>
        <c:dLbls>
          <c:dLblPos val="inEnd"/>
          <c:showLegendKey val="0"/>
          <c:showVal val="1"/>
          <c:showCatName val="0"/>
          <c:showSerName val="0"/>
          <c:showPercent val="0"/>
          <c:showBubbleSize val="0"/>
        </c:dLbls>
        <c:gapWidth val="41"/>
        <c:axId val="166505807"/>
        <c:axId val="166507247"/>
      </c:barChart>
      <c:catAx>
        <c:axId val="166505807"/>
        <c:scaling>
          <c:orientation val="minMax"/>
        </c:scaling>
        <c:delete val="0"/>
        <c:axPos val="b"/>
        <c:title>
          <c:tx>
            <c:rich>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US" sz="1600">
                    <a:solidFill>
                      <a:schemeClr val="tx1"/>
                    </a:solidFill>
                  </a:rPr>
                  <a:t>AI knowledge Rating</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effectLst/>
                <a:latin typeface="+mn-lt"/>
                <a:ea typeface="+mn-ea"/>
                <a:cs typeface="+mn-cs"/>
              </a:defRPr>
            </a:pPr>
            <a:endParaRPr lang="en-US"/>
          </a:p>
        </c:txPr>
        <c:crossAx val="166507247"/>
        <c:crosses val="autoZero"/>
        <c:auto val="1"/>
        <c:lblAlgn val="ctr"/>
        <c:lblOffset val="100"/>
        <c:noMultiLvlLbl val="0"/>
      </c:catAx>
      <c:valAx>
        <c:axId val="166507247"/>
        <c:scaling>
          <c:orientation val="minMax"/>
        </c:scaling>
        <c:delete val="1"/>
        <c:axPos val="l"/>
        <c:numFmt formatCode="0%" sourceLinked="1"/>
        <c:majorTickMark val="none"/>
        <c:minorTickMark val="none"/>
        <c:tickLblPos val="nextTo"/>
        <c:crossAx val="166505807"/>
        <c:crosses val="autoZero"/>
        <c:crossBetween val="between"/>
      </c:valAx>
      <c:spPr>
        <a:noFill/>
        <a:ln>
          <a:noFill/>
        </a:ln>
        <a:effectLst/>
      </c:spPr>
    </c:plotArea>
    <c:plotVisOnly val="1"/>
    <c:dispBlanksAs val="gap"/>
    <c:showDLblsOverMax val="0"/>
  </c:chart>
  <c:spPr>
    <a:noFill/>
    <a:ln w="9525" cap="flat" cmpd="sng" algn="ctr">
      <a:solidFill>
        <a:schemeClr val="dk1">
          <a:lumMod val="15000"/>
          <a:lumOff val="85000"/>
        </a:schemeClr>
      </a:solidFill>
      <a:round/>
    </a:ln>
    <a:effectLst>
      <a:softEdge rad="63500"/>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r>
              <a: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rPr>
              <a:t>Distribution of Student Opinions on the Societal Effects of AI</a:t>
            </a:r>
          </a:p>
        </c:rich>
      </c:tx>
      <c:layout>
        <c:manualLayout>
          <c:xMode val="edge"/>
          <c:yMode val="edge"/>
          <c:x val="0.10764492753623188"/>
          <c:y val="1.9588281066641029E-2"/>
        </c:manualLayout>
      </c:layout>
      <c:overlay val="0"/>
      <c:spPr>
        <a:noFill/>
        <a:ln>
          <a:noFill/>
        </a:ln>
        <a:effectLst/>
      </c:spPr>
      <c:txPr>
        <a:bodyPr rot="0" spcFirstLastPara="1" vertOverflow="ellipsis" vert="horz" wrap="square" anchor="ctr" anchorCtr="1"/>
        <a:lstStyle/>
        <a:p>
          <a:pPr algn="ctr" rtl="0">
            <a:def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bar"/>
        <c:grouping val="percentStacked"/>
        <c:varyColors val="0"/>
        <c:ser>
          <c:idx val="0"/>
          <c:order val="0"/>
          <c:tx>
            <c:strRef>
              <c:f>'Societal Effects'!$E$98</c:f>
              <c:strCache>
                <c:ptCount val="1"/>
                <c:pt idx="0">
                  <c:v>Fully Agree</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'Societal Effects'!$D$99:$D$102</c:f>
              <c:strCache>
                <c:ptCount val="4"/>
                <c:pt idx="0">
                  <c:v>AI dehumanization</c:v>
                </c:pt>
                <c:pt idx="1">
                  <c:v>Job replacement</c:v>
                </c:pt>
                <c:pt idx="2">
                  <c:v>Problem solving</c:v>
                </c:pt>
                <c:pt idx="3">
                  <c:v>AI rulling society</c:v>
                </c:pt>
              </c:strCache>
            </c:strRef>
          </c:cat>
          <c:val>
            <c:numRef>
              <c:f>'Societal Effects'!$E$99:$E$102</c:f>
              <c:numCache>
                <c:formatCode>0%</c:formatCode>
                <c:ptCount val="4"/>
                <c:pt idx="0">
                  <c:v>7.6923076923076927E-2</c:v>
                </c:pt>
                <c:pt idx="1">
                  <c:v>0.18461538461538463</c:v>
                </c:pt>
                <c:pt idx="2">
                  <c:v>0.66153846153846152</c:v>
                </c:pt>
                <c:pt idx="3">
                  <c:v>7.6923076923076927E-2</c:v>
                </c:pt>
              </c:numCache>
            </c:numRef>
          </c:val>
          <c:extLst>
            <c:ext xmlns:c16="http://schemas.microsoft.com/office/drawing/2014/chart" uri="{C3380CC4-5D6E-409C-BE32-E72D297353CC}">
              <c16:uniqueId val="{00000000-9B19-4597-BF17-28876E47F65B}"/>
            </c:ext>
          </c:extLst>
        </c:ser>
        <c:ser>
          <c:idx val="1"/>
          <c:order val="1"/>
          <c:tx>
            <c:strRef>
              <c:f>'Societal Effects'!$F$98</c:f>
              <c:strCache>
                <c:ptCount val="1"/>
                <c:pt idx="0">
                  <c:v>Neutral</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'Societal Effects'!$D$99:$D$102</c:f>
              <c:strCache>
                <c:ptCount val="4"/>
                <c:pt idx="0">
                  <c:v>AI dehumanization</c:v>
                </c:pt>
                <c:pt idx="1">
                  <c:v>Job replacement</c:v>
                </c:pt>
                <c:pt idx="2">
                  <c:v>Problem solving</c:v>
                </c:pt>
                <c:pt idx="3">
                  <c:v>AI rulling society</c:v>
                </c:pt>
              </c:strCache>
            </c:strRef>
          </c:cat>
          <c:val>
            <c:numRef>
              <c:f>'Societal Effects'!$F$99:$F$102</c:f>
              <c:numCache>
                <c:formatCode>0%</c:formatCode>
                <c:ptCount val="4"/>
                <c:pt idx="0">
                  <c:v>0.31428571428571428</c:v>
                </c:pt>
                <c:pt idx="1">
                  <c:v>0.21428571428571427</c:v>
                </c:pt>
                <c:pt idx="2">
                  <c:v>4.2857142857142858E-2</c:v>
                </c:pt>
                <c:pt idx="3">
                  <c:v>0.42857142857142855</c:v>
                </c:pt>
              </c:numCache>
            </c:numRef>
          </c:val>
          <c:extLst>
            <c:ext xmlns:c16="http://schemas.microsoft.com/office/drawing/2014/chart" uri="{C3380CC4-5D6E-409C-BE32-E72D297353CC}">
              <c16:uniqueId val="{00000001-9B19-4597-BF17-28876E47F65B}"/>
            </c:ext>
          </c:extLst>
        </c:ser>
        <c:ser>
          <c:idx val="2"/>
          <c:order val="2"/>
          <c:tx>
            <c:strRef>
              <c:f>'Societal Effects'!$G$98</c:f>
              <c:strCache>
                <c:ptCount val="1"/>
                <c:pt idx="0">
                  <c:v>Partially Agree</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'Societal Effects'!$D$99:$D$102</c:f>
              <c:strCache>
                <c:ptCount val="4"/>
                <c:pt idx="0">
                  <c:v>AI dehumanization</c:v>
                </c:pt>
                <c:pt idx="1">
                  <c:v>Job replacement</c:v>
                </c:pt>
                <c:pt idx="2">
                  <c:v>Problem solving</c:v>
                </c:pt>
                <c:pt idx="3">
                  <c:v>AI rulling society</c:v>
                </c:pt>
              </c:strCache>
            </c:strRef>
          </c:cat>
          <c:val>
            <c:numRef>
              <c:f>'Societal Effects'!$G$99:$G$102</c:f>
              <c:numCache>
                <c:formatCode>0%</c:formatCode>
                <c:ptCount val="4"/>
                <c:pt idx="0">
                  <c:v>0.15957446808510639</c:v>
                </c:pt>
                <c:pt idx="1">
                  <c:v>0.35106382978723405</c:v>
                </c:pt>
                <c:pt idx="2">
                  <c:v>0.37234042553191488</c:v>
                </c:pt>
                <c:pt idx="3">
                  <c:v>0.11702127659574468</c:v>
                </c:pt>
              </c:numCache>
            </c:numRef>
          </c:val>
          <c:extLst>
            <c:ext xmlns:c16="http://schemas.microsoft.com/office/drawing/2014/chart" uri="{C3380CC4-5D6E-409C-BE32-E72D297353CC}">
              <c16:uniqueId val="{00000002-9B19-4597-BF17-28876E47F65B}"/>
            </c:ext>
          </c:extLst>
        </c:ser>
        <c:ser>
          <c:idx val="3"/>
          <c:order val="3"/>
          <c:tx>
            <c:strRef>
              <c:f>'Societal Effects'!$H$98</c:f>
              <c:strCache>
                <c:ptCount val="1"/>
                <c:pt idx="0">
                  <c:v>Partially Disagree</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'Societal Effects'!$D$99:$D$102</c:f>
              <c:strCache>
                <c:ptCount val="4"/>
                <c:pt idx="0">
                  <c:v>AI dehumanization</c:v>
                </c:pt>
                <c:pt idx="1">
                  <c:v>Job replacement</c:v>
                </c:pt>
                <c:pt idx="2">
                  <c:v>Problem solving</c:v>
                </c:pt>
                <c:pt idx="3">
                  <c:v>AI rulling society</c:v>
                </c:pt>
              </c:strCache>
            </c:strRef>
          </c:cat>
          <c:val>
            <c:numRef>
              <c:f>'Societal Effects'!$H$99:$H$102</c:f>
              <c:numCache>
                <c:formatCode>0%</c:formatCode>
                <c:ptCount val="4"/>
                <c:pt idx="0">
                  <c:v>0.37662337662337664</c:v>
                </c:pt>
                <c:pt idx="1">
                  <c:v>0.29870129870129869</c:v>
                </c:pt>
                <c:pt idx="2">
                  <c:v>0.1038961038961039</c:v>
                </c:pt>
                <c:pt idx="3">
                  <c:v>0.22077922077922077</c:v>
                </c:pt>
              </c:numCache>
            </c:numRef>
          </c:val>
          <c:extLst>
            <c:ext xmlns:c16="http://schemas.microsoft.com/office/drawing/2014/chart" uri="{C3380CC4-5D6E-409C-BE32-E72D297353CC}">
              <c16:uniqueId val="{00000003-9B19-4597-BF17-28876E47F65B}"/>
            </c:ext>
          </c:extLst>
        </c:ser>
        <c:ser>
          <c:idx val="4"/>
          <c:order val="4"/>
          <c:tx>
            <c:strRef>
              <c:f>'Societal Effects'!$I$98</c:f>
              <c:strCache>
                <c:ptCount val="1"/>
                <c:pt idx="0">
                  <c:v>Strongly Disagree</c:v>
                </c:pt>
              </c:strCache>
            </c:strRef>
          </c:tx>
          <c:spPr>
            <a:solidFill>
              <a:schemeClr val="accent5">
                <a:alpha val="85000"/>
              </a:schemeClr>
            </a:solidFill>
            <a:ln w="9525" cap="flat" cmpd="sng" algn="ctr">
              <a:solidFill>
                <a:schemeClr val="lt1">
                  <a:alpha val="50000"/>
                </a:schemeClr>
              </a:solidFill>
              <a:round/>
            </a:ln>
            <a:effectLst/>
          </c:spPr>
          <c:invertIfNegative val="0"/>
          <c:dLbls>
            <c:dLbl>
              <c:idx val="2"/>
              <c:layout>
                <c:manualLayout>
                  <c:x val="1.6559490740740632E-2"/>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9B19-4597-BF17-28876E47F65B}"/>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'Societal Effects'!$D$99:$D$102</c:f>
              <c:strCache>
                <c:ptCount val="4"/>
                <c:pt idx="0">
                  <c:v>AI dehumanization</c:v>
                </c:pt>
                <c:pt idx="1">
                  <c:v>Job replacement</c:v>
                </c:pt>
                <c:pt idx="2">
                  <c:v>Problem solving</c:v>
                </c:pt>
                <c:pt idx="3">
                  <c:v>AI rulling society</c:v>
                </c:pt>
              </c:strCache>
            </c:strRef>
          </c:cat>
          <c:val>
            <c:numRef>
              <c:f>'Societal Effects'!$I$99:$I$102</c:f>
              <c:numCache>
                <c:formatCode>0%</c:formatCode>
                <c:ptCount val="4"/>
                <c:pt idx="0">
                  <c:v>0.34482758620689657</c:v>
                </c:pt>
                <c:pt idx="1">
                  <c:v>0.13793103448275862</c:v>
                </c:pt>
                <c:pt idx="2">
                  <c:v>3.4482758620689655E-2</c:v>
                </c:pt>
                <c:pt idx="3">
                  <c:v>0.48275862068965519</c:v>
                </c:pt>
              </c:numCache>
            </c:numRef>
          </c:val>
          <c:extLst>
            <c:ext xmlns:c16="http://schemas.microsoft.com/office/drawing/2014/chart" uri="{C3380CC4-5D6E-409C-BE32-E72D297353CC}">
              <c16:uniqueId val="{00000005-9B19-4597-BF17-28876E47F65B}"/>
            </c:ext>
          </c:extLst>
        </c:ser>
        <c:dLbls>
          <c:dLblPos val="ctr"/>
          <c:showLegendKey val="0"/>
          <c:showVal val="1"/>
          <c:showCatName val="0"/>
          <c:showSerName val="0"/>
          <c:showPercent val="0"/>
          <c:showBubbleSize val="0"/>
        </c:dLbls>
        <c:gapWidth val="150"/>
        <c:overlap val="100"/>
        <c:axId val="220077311"/>
        <c:axId val="220072991"/>
      </c:barChart>
      <c:catAx>
        <c:axId val="220077311"/>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050" b="1" i="0" u="none" strike="noStrike" kern="1200" cap="all" baseline="0">
                <a:solidFill>
                  <a:schemeClr val="dk1">
                    <a:lumMod val="75000"/>
                    <a:lumOff val="25000"/>
                  </a:schemeClr>
                </a:solidFill>
                <a:latin typeface="+mn-lt"/>
                <a:ea typeface="+mn-ea"/>
                <a:cs typeface="+mn-cs"/>
              </a:defRPr>
            </a:pPr>
            <a:endParaRPr lang="en-US"/>
          </a:p>
        </c:txPr>
        <c:crossAx val="220072991"/>
        <c:crosses val="autoZero"/>
        <c:auto val="1"/>
        <c:lblAlgn val="ctr"/>
        <c:lblOffset val="100"/>
        <c:noMultiLvlLbl val="0"/>
      </c:catAx>
      <c:valAx>
        <c:axId val="220072991"/>
        <c:scaling>
          <c:orientation val="minMax"/>
        </c:scaling>
        <c:delete val="1"/>
        <c:axPos val="b"/>
        <c:numFmt formatCode="0%" sourceLinked="1"/>
        <c:majorTickMark val="none"/>
        <c:minorTickMark val="none"/>
        <c:tickLblPos val="nextTo"/>
        <c:crossAx val="220077311"/>
        <c:crosses val="autoZero"/>
        <c:crossBetween val="between"/>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w="9525" cap="flat" cmpd="sng" algn="ctr">
      <a:solidFill>
        <a:schemeClr val="dk1">
          <a:lumMod val="25000"/>
          <a:lumOff val="75000"/>
        </a:schemeClr>
      </a:solidFill>
      <a:round/>
    </a:ln>
    <a:effectLst>
      <a:softEdge rad="63500"/>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r>
              <a: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rPr>
              <a:t>Student Opinions on Economic Impacts of AI</a:t>
            </a:r>
          </a:p>
        </c:rich>
      </c:tx>
      <c:overlay val="0"/>
      <c:spPr>
        <a:noFill/>
        <a:ln>
          <a:noFill/>
        </a:ln>
        <a:effectLst/>
      </c:spPr>
      <c:txPr>
        <a:bodyPr rot="0" spcFirstLastPara="1" vertOverflow="ellipsis" vert="horz" wrap="square" anchor="ctr" anchorCtr="1"/>
        <a:lstStyle/>
        <a:p>
          <a:pPr algn="ctr" rtl="0">
            <a:def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percentStacked"/>
        <c:varyColors val="0"/>
        <c:ser>
          <c:idx val="0"/>
          <c:order val="0"/>
          <c:tx>
            <c:strRef>
              <c:f>'Economic Impacts'!$E$10</c:f>
              <c:strCache>
                <c:ptCount val="1"/>
                <c:pt idx="0">
                  <c:v>Fully Agree</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'Economic Impacts'!$D$11:$D$14</c:f>
              <c:strCache>
                <c:ptCount val="4"/>
                <c:pt idx="0">
                  <c:v>AI costly</c:v>
                </c:pt>
                <c:pt idx="1">
                  <c:v>Economic crisis</c:v>
                </c:pt>
                <c:pt idx="2">
                  <c:v>Economic growth</c:v>
                </c:pt>
                <c:pt idx="3">
                  <c:v>Job loss</c:v>
                </c:pt>
              </c:strCache>
            </c:strRef>
          </c:cat>
          <c:val>
            <c:numRef>
              <c:f>'Economic Impacts'!$E$11:$E$14</c:f>
              <c:numCache>
                <c:formatCode>0%</c:formatCode>
                <c:ptCount val="4"/>
                <c:pt idx="0">
                  <c:v>0.29545454545454547</c:v>
                </c:pt>
                <c:pt idx="1">
                  <c:v>9.0909090909090912E-2</c:v>
                </c:pt>
                <c:pt idx="2">
                  <c:v>0.36363636363636365</c:v>
                </c:pt>
                <c:pt idx="3">
                  <c:v>0.25</c:v>
                </c:pt>
              </c:numCache>
            </c:numRef>
          </c:val>
          <c:extLst>
            <c:ext xmlns:c16="http://schemas.microsoft.com/office/drawing/2014/chart" uri="{C3380CC4-5D6E-409C-BE32-E72D297353CC}">
              <c16:uniqueId val="{00000000-8AF5-4C04-BDCC-F6FA6AE42CB9}"/>
            </c:ext>
          </c:extLst>
        </c:ser>
        <c:ser>
          <c:idx val="1"/>
          <c:order val="1"/>
          <c:tx>
            <c:strRef>
              <c:f>'Economic Impacts'!$F$10</c:f>
              <c:strCache>
                <c:ptCount val="1"/>
                <c:pt idx="0">
                  <c:v>Neutral</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'Economic Impacts'!$D$11:$D$14</c:f>
              <c:strCache>
                <c:ptCount val="4"/>
                <c:pt idx="0">
                  <c:v>AI costly</c:v>
                </c:pt>
                <c:pt idx="1">
                  <c:v>Economic crisis</c:v>
                </c:pt>
                <c:pt idx="2">
                  <c:v>Economic growth</c:v>
                </c:pt>
                <c:pt idx="3">
                  <c:v>Job loss</c:v>
                </c:pt>
              </c:strCache>
            </c:strRef>
          </c:cat>
          <c:val>
            <c:numRef>
              <c:f>'Economic Impacts'!$F$11:$F$14</c:f>
              <c:numCache>
                <c:formatCode>0%</c:formatCode>
                <c:ptCount val="4"/>
                <c:pt idx="0">
                  <c:v>0.25471698113207547</c:v>
                </c:pt>
                <c:pt idx="1">
                  <c:v>0.28301886792452829</c:v>
                </c:pt>
                <c:pt idx="2">
                  <c:v>0.29245283018867924</c:v>
                </c:pt>
                <c:pt idx="3">
                  <c:v>0.16981132075471697</c:v>
                </c:pt>
              </c:numCache>
            </c:numRef>
          </c:val>
          <c:extLst>
            <c:ext xmlns:c16="http://schemas.microsoft.com/office/drawing/2014/chart" uri="{C3380CC4-5D6E-409C-BE32-E72D297353CC}">
              <c16:uniqueId val="{00000001-8AF5-4C04-BDCC-F6FA6AE42CB9}"/>
            </c:ext>
          </c:extLst>
        </c:ser>
        <c:ser>
          <c:idx val="2"/>
          <c:order val="2"/>
          <c:tx>
            <c:strRef>
              <c:f>'Economic Impacts'!$G$10</c:f>
              <c:strCache>
                <c:ptCount val="1"/>
                <c:pt idx="0">
                  <c:v>Partially Agree</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'Economic Impacts'!$D$11:$D$14</c:f>
              <c:strCache>
                <c:ptCount val="4"/>
                <c:pt idx="0">
                  <c:v>AI costly</c:v>
                </c:pt>
                <c:pt idx="1">
                  <c:v>Economic crisis</c:v>
                </c:pt>
                <c:pt idx="2">
                  <c:v>Economic growth</c:v>
                </c:pt>
                <c:pt idx="3">
                  <c:v>Job loss</c:v>
                </c:pt>
              </c:strCache>
            </c:strRef>
          </c:cat>
          <c:val>
            <c:numRef>
              <c:f>'Economic Impacts'!$G$11:$G$14</c:f>
              <c:numCache>
                <c:formatCode>0%</c:formatCode>
                <c:ptCount val="4"/>
                <c:pt idx="0">
                  <c:v>0.30708661417322836</c:v>
                </c:pt>
                <c:pt idx="1">
                  <c:v>9.4488188976377951E-2</c:v>
                </c:pt>
                <c:pt idx="2">
                  <c:v>0.28346456692913385</c:v>
                </c:pt>
                <c:pt idx="3">
                  <c:v>0.31496062992125984</c:v>
                </c:pt>
              </c:numCache>
            </c:numRef>
          </c:val>
          <c:extLst>
            <c:ext xmlns:c16="http://schemas.microsoft.com/office/drawing/2014/chart" uri="{C3380CC4-5D6E-409C-BE32-E72D297353CC}">
              <c16:uniqueId val="{00000002-8AF5-4C04-BDCC-F6FA6AE42CB9}"/>
            </c:ext>
          </c:extLst>
        </c:ser>
        <c:ser>
          <c:idx val="3"/>
          <c:order val="3"/>
          <c:tx>
            <c:strRef>
              <c:f>'Economic Impacts'!$H$10</c:f>
              <c:strCache>
                <c:ptCount val="1"/>
                <c:pt idx="0">
                  <c:v>Partially Disagree</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'Economic Impacts'!$D$11:$D$14</c:f>
              <c:strCache>
                <c:ptCount val="4"/>
                <c:pt idx="0">
                  <c:v>AI costly</c:v>
                </c:pt>
                <c:pt idx="1">
                  <c:v>Economic crisis</c:v>
                </c:pt>
                <c:pt idx="2">
                  <c:v>Economic growth</c:v>
                </c:pt>
                <c:pt idx="3">
                  <c:v>Job loss</c:v>
                </c:pt>
              </c:strCache>
            </c:strRef>
          </c:cat>
          <c:val>
            <c:numRef>
              <c:f>'Economic Impacts'!$H$11:$H$14</c:f>
              <c:numCache>
                <c:formatCode>0%</c:formatCode>
                <c:ptCount val="4"/>
                <c:pt idx="0">
                  <c:v>0.16417910447761194</c:v>
                </c:pt>
                <c:pt idx="1">
                  <c:v>0.44776119402985076</c:v>
                </c:pt>
                <c:pt idx="2">
                  <c:v>0.11940298507462686</c:v>
                </c:pt>
                <c:pt idx="3">
                  <c:v>0.26865671641791045</c:v>
                </c:pt>
              </c:numCache>
            </c:numRef>
          </c:val>
          <c:extLst>
            <c:ext xmlns:c16="http://schemas.microsoft.com/office/drawing/2014/chart" uri="{C3380CC4-5D6E-409C-BE32-E72D297353CC}">
              <c16:uniqueId val="{00000003-8AF5-4C04-BDCC-F6FA6AE42CB9}"/>
            </c:ext>
          </c:extLst>
        </c:ser>
        <c:ser>
          <c:idx val="4"/>
          <c:order val="4"/>
          <c:tx>
            <c:strRef>
              <c:f>'Economic Impacts'!$I$10</c:f>
              <c:strCache>
                <c:ptCount val="1"/>
                <c:pt idx="0">
                  <c:v>Strongly Disagree</c:v>
                </c:pt>
              </c:strCache>
            </c:strRef>
          </c:tx>
          <c:spPr>
            <a:solidFill>
              <a:schemeClr val="accent5">
                <a:alpha val="85000"/>
              </a:schemeClr>
            </a:solidFill>
            <a:ln w="9525" cap="flat" cmpd="sng" algn="ctr">
              <a:solidFill>
                <a:schemeClr val="lt1">
                  <a:alpha val="50000"/>
                </a:schemeClr>
              </a:solidFill>
              <a:round/>
            </a:ln>
            <a:effectLst/>
          </c:spPr>
          <c:invertIfNegative val="0"/>
          <c:dLbls>
            <c:dLbl>
              <c:idx val="0"/>
              <c:layout>
                <c:manualLayout>
                  <c:x val="0"/>
                  <c:y val="-2.72597120773403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8AF5-4C04-BDCC-F6FA6AE42CB9}"/>
                </c:ext>
              </c:extLst>
            </c:dLbl>
            <c:dLbl>
              <c:idx val="2"/>
              <c:delete val="1"/>
              <c:extLst>
                <c:ext xmlns:c15="http://schemas.microsoft.com/office/drawing/2012/chart" uri="{CE6537A1-D6FC-4f65-9D91-7224C49458BB}"/>
                <c:ext xmlns:c16="http://schemas.microsoft.com/office/drawing/2014/chart" uri="{C3380CC4-5D6E-409C-BE32-E72D297353CC}">
                  <c16:uniqueId val="{00000005-8AF5-4C04-BDCC-F6FA6AE42CB9}"/>
                </c:ext>
              </c:extLst>
            </c:dLbl>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'Economic Impacts'!$D$11:$D$14</c:f>
              <c:strCache>
                <c:ptCount val="4"/>
                <c:pt idx="0">
                  <c:v>AI costly</c:v>
                </c:pt>
                <c:pt idx="1">
                  <c:v>Economic crisis</c:v>
                </c:pt>
                <c:pt idx="2">
                  <c:v>Economic growth</c:v>
                </c:pt>
                <c:pt idx="3">
                  <c:v>Job loss</c:v>
                </c:pt>
              </c:strCache>
            </c:strRef>
          </c:cat>
          <c:val>
            <c:numRef>
              <c:f>'Economic Impacts'!$I$11:$I$14</c:f>
              <c:numCache>
                <c:formatCode>0%</c:formatCode>
                <c:ptCount val="4"/>
                <c:pt idx="0">
                  <c:v>0.05</c:v>
                </c:pt>
                <c:pt idx="1">
                  <c:v>0.75</c:v>
                </c:pt>
                <c:pt idx="2">
                  <c:v>0</c:v>
                </c:pt>
                <c:pt idx="3">
                  <c:v>0.2</c:v>
                </c:pt>
              </c:numCache>
            </c:numRef>
          </c:val>
          <c:extLst>
            <c:ext xmlns:c16="http://schemas.microsoft.com/office/drawing/2014/chart" uri="{C3380CC4-5D6E-409C-BE32-E72D297353CC}">
              <c16:uniqueId val="{00000006-8AF5-4C04-BDCC-F6FA6AE42CB9}"/>
            </c:ext>
          </c:extLst>
        </c:ser>
        <c:dLbls>
          <c:dLblPos val="ctr"/>
          <c:showLegendKey val="0"/>
          <c:showVal val="1"/>
          <c:showCatName val="0"/>
          <c:showSerName val="0"/>
          <c:showPercent val="0"/>
          <c:showBubbleSize val="0"/>
        </c:dLbls>
        <c:gapWidth val="150"/>
        <c:overlap val="100"/>
        <c:axId val="221483711"/>
        <c:axId val="221468351"/>
      </c:barChart>
      <c:catAx>
        <c:axId val="221483711"/>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200" b="1" i="0" u="none" strike="noStrike" kern="1200" cap="all" baseline="0">
                <a:solidFill>
                  <a:schemeClr val="tx1"/>
                </a:solidFill>
                <a:latin typeface="+mn-lt"/>
                <a:ea typeface="+mn-ea"/>
                <a:cs typeface="+mn-cs"/>
              </a:defRPr>
            </a:pPr>
            <a:endParaRPr lang="en-US"/>
          </a:p>
        </c:txPr>
        <c:crossAx val="221468351"/>
        <c:crosses val="autoZero"/>
        <c:auto val="1"/>
        <c:lblAlgn val="ctr"/>
        <c:lblOffset val="100"/>
        <c:noMultiLvlLbl val="0"/>
      </c:catAx>
      <c:valAx>
        <c:axId val="221468351"/>
        <c:scaling>
          <c:orientation val="minMax"/>
        </c:scaling>
        <c:delete val="1"/>
        <c:axPos val="l"/>
        <c:numFmt formatCode="0%" sourceLinked="1"/>
        <c:majorTickMark val="none"/>
        <c:minorTickMark val="none"/>
        <c:tickLblPos val="nextTo"/>
        <c:crossAx val="221483711"/>
        <c:crosses val="autoZero"/>
        <c:crossBetween val="between"/>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dk1">
          <a:lumMod val="25000"/>
          <a:lumOff val="75000"/>
        </a:schemeClr>
      </a:solidFill>
      <a:round/>
    </a:ln>
    <a:effectLst>
      <a:softEdge rad="63500"/>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20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r>
              <a:rPr lang="en-US" sz="20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rPr>
              <a:t>Perceived Usefulness of AI in the Educational Process (Scale 1–10)</a:t>
            </a:r>
          </a:p>
        </c:rich>
      </c:tx>
      <c:overlay val="0"/>
      <c:spPr>
        <a:noFill/>
        <a:ln>
          <a:noFill/>
        </a:ln>
        <a:effectLst/>
      </c:spPr>
      <c:txPr>
        <a:bodyPr rot="0" spcFirstLastPara="1" vertOverflow="ellipsis" vert="horz" wrap="square" anchor="ctr" anchorCtr="1"/>
        <a:lstStyle/>
        <a:p>
          <a:pPr algn="ctr" rtl="0">
            <a:defRPr lang="en-US" sz="20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'Awareness and Impact of AI'!$E$24</c:f>
              <c:strCache>
                <c:ptCount val="1"/>
                <c:pt idx="0">
                  <c:v>Count of Utility grade</c:v>
                </c:pt>
              </c:strCache>
            </c:strRef>
          </c:tx>
          <c:spPr>
            <a:solidFill>
              <a:srgbClr val="FF8C00"/>
            </a:solidFill>
            <a:ln>
              <a:noFill/>
            </a:ln>
            <a:effectLst>
              <a:outerShdw blurRad="76200" dir="18900000" sy="23000" kx="-1200000" algn="bl" rotWithShape="0">
                <a:prstClr val="black">
                  <a:alpha val="20000"/>
                </a:prstClr>
              </a:outerShdw>
            </a:effectLst>
          </c:spPr>
          <c:invertIfNegative val="0"/>
          <c:dLbls>
            <c:dLbl>
              <c:idx val="0"/>
              <c:layout>
                <c:manualLayout>
                  <c:x val="0"/>
                  <c:y val="6.92422884020684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B34-4E5E-A65C-344C479B8605}"/>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'Awareness and Impact of AI'!$D$25:$D$33</c:f>
              <c:numCache>
                <c:formatCode>General</c:formatCode>
                <c:ptCount val="9"/>
                <c:pt idx="0">
                  <c:v>2</c:v>
                </c:pt>
                <c:pt idx="1">
                  <c:v>3</c:v>
                </c:pt>
                <c:pt idx="2">
                  <c:v>4</c:v>
                </c:pt>
                <c:pt idx="3">
                  <c:v>5</c:v>
                </c:pt>
                <c:pt idx="4">
                  <c:v>6</c:v>
                </c:pt>
                <c:pt idx="5">
                  <c:v>7</c:v>
                </c:pt>
                <c:pt idx="6">
                  <c:v>8</c:v>
                </c:pt>
                <c:pt idx="7">
                  <c:v>9</c:v>
                </c:pt>
                <c:pt idx="8">
                  <c:v>10</c:v>
                </c:pt>
              </c:numCache>
            </c:numRef>
          </c:cat>
          <c:val>
            <c:numRef>
              <c:f>'Awareness and Impact of AI'!$E$25:$E$33</c:f>
              <c:numCache>
                <c:formatCode>0%</c:formatCode>
                <c:ptCount val="9"/>
                <c:pt idx="0">
                  <c:v>2.197802197802198E-2</c:v>
                </c:pt>
                <c:pt idx="1">
                  <c:v>4.3956043956043959E-2</c:v>
                </c:pt>
                <c:pt idx="2">
                  <c:v>5.4945054945054944E-2</c:v>
                </c:pt>
                <c:pt idx="3">
                  <c:v>4.3956043956043959E-2</c:v>
                </c:pt>
                <c:pt idx="4">
                  <c:v>0.14285714285714285</c:v>
                </c:pt>
                <c:pt idx="5">
                  <c:v>0.15384615384615385</c:v>
                </c:pt>
                <c:pt idx="6">
                  <c:v>0.18681318681318682</c:v>
                </c:pt>
                <c:pt idx="7">
                  <c:v>0.12087912087912088</c:v>
                </c:pt>
                <c:pt idx="8">
                  <c:v>0.23076923076923078</c:v>
                </c:pt>
              </c:numCache>
            </c:numRef>
          </c:val>
          <c:extLst>
            <c:ext xmlns:c16="http://schemas.microsoft.com/office/drawing/2014/chart" uri="{C3380CC4-5D6E-409C-BE32-E72D297353CC}">
              <c16:uniqueId val="{00000001-2B34-4E5E-A65C-344C479B8605}"/>
            </c:ext>
          </c:extLst>
        </c:ser>
        <c:dLbls>
          <c:dLblPos val="inEnd"/>
          <c:showLegendKey val="0"/>
          <c:showVal val="1"/>
          <c:showCatName val="0"/>
          <c:showSerName val="0"/>
          <c:showPercent val="0"/>
          <c:showBubbleSize val="0"/>
        </c:dLbls>
        <c:gapWidth val="41"/>
        <c:axId val="165972639"/>
        <c:axId val="165968799"/>
      </c:barChart>
      <c:catAx>
        <c:axId val="165972639"/>
        <c:scaling>
          <c:orientation val="minMax"/>
        </c:scaling>
        <c:delete val="0"/>
        <c:axPos val="b"/>
        <c:title>
          <c:tx>
            <c:rich>
              <a:bodyPr rot="0" spcFirstLastPara="1" vertOverflow="ellipsis" vert="horz" wrap="square" anchor="ctr" anchorCtr="1"/>
              <a:lstStyle/>
              <a:p>
                <a:pPr>
                  <a:defRPr sz="1600" b="1" i="0" u="none" strike="noStrike" kern="1200" baseline="0">
                    <a:solidFill>
                      <a:schemeClr val="dk1">
                        <a:lumMod val="65000"/>
                        <a:lumOff val="35000"/>
                      </a:schemeClr>
                    </a:solidFill>
                    <a:latin typeface="+mn-lt"/>
                    <a:ea typeface="+mn-ea"/>
                    <a:cs typeface="+mn-cs"/>
                  </a:defRPr>
                </a:pPr>
                <a:r>
                  <a:rPr lang="en-US" sz="1600"/>
                  <a:t>Utility Grade</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dk1">
                    <a:lumMod val="65000"/>
                    <a:lumOff val="35000"/>
                  </a:schemeClr>
                </a:solidFill>
                <a:effectLst/>
                <a:latin typeface="+mn-lt"/>
                <a:ea typeface="+mn-ea"/>
                <a:cs typeface="+mn-cs"/>
              </a:defRPr>
            </a:pPr>
            <a:endParaRPr lang="en-US"/>
          </a:p>
        </c:txPr>
        <c:crossAx val="165968799"/>
        <c:crosses val="autoZero"/>
        <c:auto val="1"/>
        <c:lblAlgn val="ctr"/>
        <c:lblOffset val="100"/>
        <c:noMultiLvlLbl val="0"/>
      </c:catAx>
      <c:valAx>
        <c:axId val="165968799"/>
        <c:scaling>
          <c:orientation val="minMax"/>
        </c:scaling>
        <c:delete val="1"/>
        <c:axPos val="l"/>
        <c:numFmt formatCode="0%" sourceLinked="1"/>
        <c:majorTickMark val="none"/>
        <c:minorTickMark val="none"/>
        <c:tickLblPos val="nextTo"/>
        <c:crossAx val="165972639"/>
        <c:crosses val="autoZero"/>
        <c:crossBetween val="between"/>
      </c:valAx>
      <c:spPr>
        <a:noFill/>
        <a:ln>
          <a:noFill/>
        </a:ln>
        <a:effectLst/>
      </c:spPr>
    </c:plotArea>
    <c:plotVisOnly val="1"/>
    <c:dispBlanksAs val="gap"/>
    <c:showDLblsOverMax val="0"/>
  </c:chart>
  <c:spPr>
    <a:noFill/>
    <a:ln w="9525" cap="flat" cmpd="sng" algn="ctr">
      <a:solidFill>
        <a:schemeClr val="dk1">
          <a:lumMod val="15000"/>
          <a:lumOff val="85000"/>
        </a:schemeClr>
      </a:solidFill>
      <a:round/>
    </a:ln>
    <a:effectLst>
      <a:softEdge rad="63500"/>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r>
              <a:rPr lang="en-US" sz="1600" b="1" i="0" u="none" strike="noStrike" kern="1200" spc="100" baseline="0" dirty="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rPr>
              <a:t>Perceived Advantages of AI in the Teaching Process</a:t>
            </a:r>
          </a:p>
        </c:rich>
      </c:tx>
      <c:overlay val="0"/>
      <c:spPr>
        <a:noFill/>
        <a:ln>
          <a:noFill/>
        </a:ln>
        <a:effectLst/>
      </c:spPr>
      <c:txPr>
        <a:bodyPr rot="0" spcFirstLastPara="1" vertOverflow="ellipsis" vert="horz" wrap="square" anchor="ctr" anchorCtr="1"/>
        <a:lstStyle/>
        <a:p>
          <a:pPr algn="ctr" rtl="0">
            <a:def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endParaRPr lang="en-US"/>
        </a:p>
      </c:txPr>
    </c:title>
    <c:autoTitleDeleted val="0"/>
    <c:plotArea>
      <c:layout/>
      <c:doughnutChart>
        <c:varyColors val="1"/>
        <c:ser>
          <c:idx val="0"/>
          <c:order val="0"/>
          <c:tx>
            <c:strRef>
              <c:f>'AI Influence'!$B$8</c:f>
              <c:strCache>
                <c:ptCount val="1"/>
                <c:pt idx="0">
                  <c:v>Advantage teaching</c:v>
                </c:pt>
              </c:strCache>
            </c:strRef>
          </c:tx>
          <c:explosion val="4"/>
          <c:dPt>
            <c:idx val="0"/>
            <c:bubble3D val="0"/>
            <c:spPr>
              <a:solidFill>
                <a:srgbClr val="1E90FF"/>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63D2-473B-9DB0-47B696CE6716}"/>
              </c:ext>
            </c:extLst>
          </c:dPt>
          <c:dPt>
            <c:idx val="1"/>
            <c:bubble3D val="0"/>
            <c:spPr>
              <a:solidFill>
                <a:srgbClr val="FFA500"/>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63D2-473B-9DB0-47B696CE6716}"/>
              </c:ext>
            </c:extLst>
          </c:dPt>
          <c:dPt>
            <c:idx val="2"/>
            <c:bubble3D val="0"/>
            <c:spPr>
              <a:solidFill>
                <a:srgbClr val="228B2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63D2-473B-9DB0-47B696CE6716}"/>
              </c:ext>
            </c:extLst>
          </c:dPt>
          <c:dLbls>
            <c:dLbl>
              <c:idx val="0"/>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63D2-473B-9DB0-47B696CE6716}"/>
                </c:ext>
              </c:extLst>
            </c:dLbl>
            <c:dLbl>
              <c:idx val="1"/>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3D2-473B-9DB0-47B696CE6716}"/>
                </c:ext>
              </c:extLst>
            </c:dLbl>
            <c:dLbl>
              <c:idx val="2"/>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3D2-473B-9DB0-47B696CE6716}"/>
                </c:ext>
              </c:extLst>
            </c:dLbl>
            <c:spPr>
              <a:solidFill>
                <a:schemeClr val="bg1">
                  <a:lumMod val="50000"/>
                </a:schemeClr>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lt1"/>
                    </a:solidFill>
                    <a:latin typeface="+mn-lt"/>
                    <a:ea typeface="+mn-ea"/>
                    <a:cs typeface="+mn-cs"/>
                  </a:defRPr>
                </a:pPr>
                <a:endParaRPr lang="en-US"/>
              </a:p>
            </c:txPr>
            <c:showLegendKey val="0"/>
            <c:showVal val="1"/>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'AI Influence'!$A$9:$A$11</c:f>
              <c:strCache>
                <c:ptCount val="3"/>
                <c:pt idx="0">
                  <c:v>AI Assistant</c:v>
                </c:pt>
                <c:pt idx="1">
                  <c:v>Engaging Lessons</c:v>
                </c:pt>
                <c:pt idx="2">
                  <c:v>Time Management</c:v>
                </c:pt>
              </c:strCache>
            </c:strRef>
          </c:cat>
          <c:val>
            <c:numRef>
              <c:f>'AI Influence'!$B$9:$B$11</c:f>
              <c:numCache>
                <c:formatCode>0%</c:formatCode>
                <c:ptCount val="3"/>
                <c:pt idx="0">
                  <c:v>0.42857142857142855</c:v>
                </c:pt>
                <c:pt idx="1">
                  <c:v>0.35164835164835168</c:v>
                </c:pt>
                <c:pt idx="2">
                  <c:v>0.21978021978021978</c:v>
                </c:pt>
              </c:numCache>
            </c:numRef>
          </c:val>
          <c:extLst>
            <c:ext xmlns:c16="http://schemas.microsoft.com/office/drawing/2014/chart" uri="{C3380CC4-5D6E-409C-BE32-E72D297353CC}">
              <c16:uniqueId val="{00000006-63D2-473B-9DB0-47B696CE6716}"/>
            </c:ext>
          </c:extLst>
        </c:ser>
        <c:dLbls>
          <c:showLegendKey val="0"/>
          <c:showVal val="0"/>
          <c:showCatName val="0"/>
          <c:showSerName val="0"/>
          <c:showPercent val="1"/>
          <c:showBubbleSize val="0"/>
          <c:showLeaderLines val="1"/>
        </c:dLbls>
        <c:firstSliceAng val="0"/>
        <c:holeSize val="40"/>
      </c:doughnut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6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noFill/>
    <a:ln w="9525" cap="flat" cmpd="sng" algn="ctr">
      <a:noFill/>
      <a:round/>
    </a:ln>
    <a:effectLst>
      <a:softEdge rad="63500"/>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r>
              <a: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rPr>
              <a:t>Perceived Advantages of AI in the Learning Process</a:t>
            </a:r>
          </a:p>
        </c:rich>
      </c:tx>
      <c:layout>
        <c:manualLayout>
          <c:xMode val="edge"/>
          <c:yMode val="edge"/>
          <c:x val="0.1010525"/>
          <c:y val="6.0476190476190475E-2"/>
        </c:manualLayout>
      </c:layout>
      <c:overlay val="0"/>
      <c:spPr>
        <a:noFill/>
        <a:ln>
          <a:noFill/>
        </a:ln>
        <a:effectLst/>
      </c:spPr>
      <c:txPr>
        <a:bodyPr rot="0" spcFirstLastPara="1" vertOverflow="ellipsis" vert="horz" wrap="square" anchor="ctr" anchorCtr="1"/>
        <a:lstStyle/>
        <a:p>
          <a:pPr algn="ctr" rtl="0">
            <a:defRPr lang="en-US" sz="1600" b="1" i="0" u="none" strike="noStrike" kern="1200" spc="100" baseline="0">
              <a:solidFill>
                <a:sysClr val="windowText" lastClr="000000"/>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endParaRPr lang="en-US"/>
        </a:p>
      </c:txPr>
    </c:title>
    <c:autoTitleDeleted val="0"/>
    <c:plotArea>
      <c:layout/>
      <c:doughnutChart>
        <c:varyColors val="1"/>
        <c:ser>
          <c:idx val="0"/>
          <c:order val="0"/>
          <c:tx>
            <c:strRef>
              <c:f>'AI Influence'!$B$25</c:f>
              <c:strCache>
                <c:ptCount val="1"/>
                <c:pt idx="0">
                  <c:v>Advantage learning</c:v>
                </c:pt>
              </c:strCache>
            </c:strRef>
          </c:tx>
          <c:explosion val="4"/>
          <c:dPt>
            <c:idx val="0"/>
            <c:bubble3D val="0"/>
            <c:spPr>
              <a:solidFill>
                <a:srgbClr val="FFA500"/>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674E-49AF-9F34-5BCA4120F7D4}"/>
              </c:ext>
            </c:extLst>
          </c:dPt>
          <c:dPt>
            <c:idx val="1"/>
            <c:bubble3D val="0"/>
            <c:spPr>
              <a:solidFill>
                <a:srgbClr val="800080"/>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674E-49AF-9F34-5BCA4120F7D4}"/>
              </c:ext>
            </c:extLst>
          </c:dPt>
          <c:dPt>
            <c:idx val="2"/>
            <c:bubble3D val="0"/>
            <c:spPr>
              <a:solidFill>
                <a:srgbClr val="20B2AA"/>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674E-49AF-9F34-5BCA4120F7D4}"/>
              </c:ext>
            </c:extLst>
          </c:dPt>
          <c:dLbls>
            <c:spPr>
              <a:solidFill>
                <a:schemeClr val="bg1">
                  <a:lumMod val="50000"/>
                </a:schemeClr>
              </a:solidFill>
              <a:ln>
                <a:noFill/>
              </a:ln>
              <a:effectLst>
                <a:outerShdw blurRad="50800" dist="38100" dir="2700000" algn="tl" rotWithShape="0">
                  <a:prstClr val="black">
                    <a:alpha val="40000"/>
                  </a:prstClr>
                </a:outerShdw>
              </a:effectLst>
            </c:spPr>
            <c:txPr>
              <a:bodyPr rot="0" spcFirstLastPara="1" vertOverflow="ellipsis" vert="horz" wrap="square" anchor="ctr" anchorCtr="1"/>
              <a:lstStyle/>
              <a:p>
                <a:pPr>
                  <a:defRPr sz="20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'AI Influence'!$A$26:$A$28</c:f>
              <c:strCache>
                <c:ptCount val="3"/>
                <c:pt idx="0">
                  <c:v>Engaging Lessons</c:v>
                </c:pt>
                <c:pt idx="1">
                  <c:v>Personalized Lessons</c:v>
                </c:pt>
                <c:pt idx="2">
                  <c:v>Universal Access</c:v>
                </c:pt>
              </c:strCache>
            </c:strRef>
          </c:cat>
          <c:val>
            <c:numRef>
              <c:f>'AI Influence'!$B$26:$B$28</c:f>
              <c:numCache>
                <c:formatCode>0%</c:formatCode>
                <c:ptCount val="3"/>
                <c:pt idx="0">
                  <c:v>0.17582417582417584</c:v>
                </c:pt>
                <c:pt idx="1">
                  <c:v>0.2967032967032967</c:v>
                </c:pt>
                <c:pt idx="2">
                  <c:v>0.52747252747252749</c:v>
                </c:pt>
              </c:numCache>
            </c:numRef>
          </c:val>
          <c:extLst>
            <c:ext xmlns:c16="http://schemas.microsoft.com/office/drawing/2014/chart" uri="{C3380CC4-5D6E-409C-BE32-E72D297353CC}">
              <c16:uniqueId val="{00000006-674E-49AF-9F34-5BCA4120F7D4}"/>
            </c:ext>
          </c:extLst>
        </c:ser>
        <c:dLbls>
          <c:showLegendKey val="0"/>
          <c:showVal val="0"/>
          <c:showCatName val="0"/>
          <c:showSerName val="0"/>
          <c:showPercent val="1"/>
          <c:showBubbleSize val="0"/>
          <c:showLeaderLines val="1"/>
        </c:dLbls>
        <c:firstSliceAng val="0"/>
        <c:holeSize val="40"/>
      </c:doughnut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2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dk1">
          <a:lumMod val="25000"/>
          <a:lumOff val="75000"/>
        </a:schemeClr>
      </a:solidFill>
      <a:round/>
    </a:ln>
    <a:effectLst>
      <a:softEdge rad="63500"/>
    </a:effectLst>
  </c:spPr>
  <c:txPr>
    <a:bodyPr/>
    <a:lstStyle/>
    <a:p>
      <a:pPr>
        <a:defRPr sz="1100"/>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rtl="0">
              <a:defRPr lang="en-US" sz="1600" b="1" i="0" u="none" strike="noStrike" kern="1200" spc="100" baseline="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r>
              <a:rPr lang="en-US" sz="1800" b="1" i="0" u="none" strike="noStrike" kern="1200" spc="100" baseline="0" dirty="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rPr>
              <a:t>Perceived Disadvantages of AI in the Educational Process</a:t>
            </a:r>
          </a:p>
        </c:rich>
      </c:tx>
      <c:overlay val="0"/>
      <c:spPr>
        <a:noFill/>
        <a:ln>
          <a:noFill/>
        </a:ln>
        <a:effectLst/>
      </c:spPr>
      <c:txPr>
        <a:bodyPr rot="0" spcFirstLastPara="1" vertOverflow="ellipsis" vert="horz" wrap="square" anchor="ctr" anchorCtr="1"/>
        <a:lstStyle/>
        <a:p>
          <a:pPr algn="ctr" rtl="0">
            <a:defRPr lang="en-US" sz="1600" b="1" i="0" u="none" strike="noStrike" kern="1200" spc="100" baseline="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defRPr>
          </a:pPr>
          <a:endParaRPr lang="en-US"/>
        </a:p>
      </c:txPr>
    </c:title>
    <c:autoTitleDeleted val="0"/>
    <c:plotArea>
      <c:layout/>
      <c:doughnutChart>
        <c:varyColors val="1"/>
        <c:ser>
          <c:idx val="0"/>
          <c:order val="0"/>
          <c:tx>
            <c:strRef>
              <c:f>'AI Influence'!$B$57</c:f>
              <c:strCache>
                <c:ptCount val="1"/>
                <c:pt idx="0">
                  <c:v>Count of Disadvantage educational process</c:v>
                </c:pt>
              </c:strCache>
            </c:strRef>
          </c:tx>
          <c:explosion val="4"/>
          <c:dPt>
            <c:idx val="0"/>
            <c:bubble3D val="0"/>
            <c:spPr>
              <a:solidFill>
                <a:srgbClr val="708090"/>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BBC7-4EDE-BB3B-7001B018E4F2}"/>
              </c:ext>
            </c:extLst>
          </c:dPt>
          <c:dPt>
            <c:idx val="1"/>
            <c:bubble3D val="0"/>
            <c:spPr>
              <a:solidFill>
                <a:srgbClr val="00B050"/>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BBC7-4EDE-BB3B-7001B018E4F2}"/>
              </c:ext>
            </c:extLst>
          </c:dPt>
          <c:dPt>
            <c:idx val="2"/>
            <c:bubble3D val="0"/>
            <c:spPr>
              <a:solidFill>
                <a:srgbClr val="FF8C00"/>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BBC7-4EDE-BB3B-7001B018E4F2}"/>
              </c:ext>
            </c:extLst>
          </c:dPt>
          <c:dPt>
            <c:idx val="3"/>
            <c:bubble3D val="0"/>
            <c:spPr>
              <a:solidFill>
                <a:srgbClr val="8B0000"/>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BBC7-4EDE-BB3B-7001B018E4F2}"/>
              </c:ext>
            </c:extLst>
          </c:dPt>
          <c:dLbls>
            <c:spPr>
              <a:solidFill>
                <a:schemeClr val="bg1">
                  <a:lumMod val="50000"/>
                </a:schemeClr>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'AI Influence'!$A$58:$A$61</c:f>
              <c:strCache>
                <c:ptCount val="4"/>
                <c:pt idx="0">
                  <c:v>Data Loss</c:v>
                </c:pt>
                <c:pt idx="1">
                  <c:v>Fewer Interactions</c:v>
                </c:pt>
                <c:pt idx="2">
                  <c:v>Internet Addiction</c:v>
                </c:pt>
                <c:pt idx="3">
                  <c:v>No Student-Teacher Bond</c:v>
                </c:pt>
              </c:strCache>
            </c:strRef>
          </c:cat>
          <c:val>
            <c:numRef>
              <c:f>'AI Influence'!$B$58:$B$61</c:f>
              <c:numCache>
                <c:formatCode>0%</c:formatCode>
                <c:ptCount val="4"/>
                <c:pt idx="0">
                  <c:v>0.10989010989010989</c:v>
                </c:pt>
                <c:pt idx="1">
                  <c:v>0.25274725274725274</c:v>
                </c:pt>
                <c:pt idx="2">
                  <c:v>0.26373626373626374</c:v>
                </c:pt>
                <c:pt idx="3">
                  <c:v>0.37362637362637363</c:v>
                </c:pt>
              </c:numCache>
            </c:numRef>
          </c:val>
          <c:extLst>
            <c:ext xmlns:c16="http://schemas.microsoft.com/office/drawing/2014/chart" uri="{C3380CC4-5D6E-409C-BE32-E72D297353CC}">
              <c16:uniqueId val="{00000008-BBC7-4EDE-BB3B-7001B018E4F2}"/>
            </c:ext>
          </c:extLst>
        </c:ser>
        <c:dLbls>
          <c:showLegendKey val="0"/>
          <c:showVal val="0"/>
          <c:showCatName val="0"/>
          <c:showSerName val="0"/>
          <c:showPercent val="1"/>
          <c:showBubbleSize val="0"/>
          <c:showLeaderLines val="1"/>
        </c:dLbls>
        <c:firstSliceAng val="0"/>
        <c:holeSize val="40"/>
      </c:doughnutChart>
      <c:spPr>
        <a:noFill/>
        <a:ln>
          <a:noFill/>
        </a:ln>
        <a:effectLst/>
      </c:spPr>
    </c:plotArea>
    <c:legend>
      <c:legendPos val="r"/>
      <c:legendEntry>
        <c:idx val="0"/>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Entry>
      <c:legendEntry>
        <c:idx val="1"/>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Entry>
      <c:legendEntry>
        <c:idx val="2"/>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Entry>
      <c:legendEntry>
        <c:idx val="3"/>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Entry>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tx1"/>
                </a:solidFill>
                <a:effectLst>
                  <a:outerShdw blurRad="50800" dist="38100" dir="5400000" algn="t" rotWithShape="0">
                    <a:prstClr val="black">
                      <a:alpha val="40000"/>
                    </a:prstClr>
                  </a:outerShdw>
                </a:effectLst>
                <a:latin typeface="+mn-lt"/>
                <a:ea typeface="+mn-ea"/>
                <a:cs typeface="+mn-cs"/>
              </a:defRPr>
            </a:pPr>
            <a:r>
              <a:rPr lang="en-US" sz="1600">
                <a:solidFill>
                  <a:schemeClr val="tx1"/>
                </a:solidFill>
                <a:latin typeface="Times New Roman" panose="02020603050405020304" pitchFamily="18" charset="0"/>
                <a:cs typeface="Times New Roman" panose="02020603050405020304" pitchFamily="18" charset="0"/>
              </a:rPr>
              <a:t>A Scatter Plot of AI Knowledge Rating Against Utility Grade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tx1"/>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scatterChart>
        <c:scatterStyle val="lineMarker"/>
        <c:varyColors val="0"/>
        <c:ser>
          <c:idx val="0"/>
          <c:order val="0"/>
          <c:tx>
            <c:strRef>
              <c:f>'Scatter Plot'!$B$1</c:f>
              <c:strCache>
                <c:ptCount val="1"/>
                <c:pt idx="0">
                  <c:v>Utility grade</c:v>
                </c:pt>
              </c:strCache>
            </c:strRef>
          </c:tx>
          <c:spPr>
            <a:ln w="25400" cap="rnd">
              <a:noFill/>
              <a:round/>
            </a:ln>
            <a:effectLst>
              <a:outerShdw blurRad="57150" dist="19050" dir="5400000" algn="ctr" rotWithShape="0">
                <a:srgbClr val="228B22">
                  <a:alpha val="63000"/>
                </a:srgbClr>
              </a:outerShdw>
            </a:effectLst>
          </c:spPr>
          <c:marker>
            <c:symbol val="circle"/>
            <c:size val="6"/>
            <c:spPr>
              <a:gradFill rotWithShape="1">
                <a:gsLst>
                  <a:gs pos="0">
                    <a:schemeClr val="accent1"/>
                  </a:gs>
                  <a:gs pos="90000">
                    <a:schemeClr val="accent1">
                      <a:shade val="100000"/>
                      <a:satMod val="105000"/>
                    </a:schemeClr>
                  </a:gs>
                  <a:gs pos="100000">
                    <a:schemeClr val="accent1">
                      <a:shade val="80000"/>
                      <a:satMod val="120000"/>
                    </a:schemeClr>
                  </a:gs>
                </a:gsLst>
                <a:path path="circle">
                  <a:fillToRect l="100000" t="100000" r="100000" b="100000"/>
                </a:path>
              </a:gradFill>
              <a:ln w="9525" cap="rnd">
                <a:solidFill>
                  <a:schemeClr val="accent1"/>
                </a:solidFill>
                <a:round/>
              </a:ln>
              <a:effectLst>
                <a:outerShdw blurRad="57150" dist="19050" dir="5400000" algn="ctr" rotWithShape="0">
                  <a:srgbClr val="228B22">
                    <a:alpha val="63000"/>
                  </a:srgbClr>
                </a:outerShdw>
              </a:effectLst>
              <a:scene3d>
                <a:camera prst="orthographicFront">
                  <a:rot lat="0" lon="0" rev="0"/>
                </a:camera>
                <a:lightRig rig="brightRoom" dir="t"/>
              </a:scene3d>
              <a:sp3d extrusionH="12700" contourW="25400" prstMaterial="flat">
                <a:bevelT w="63500" h="152400" prst="angle"/>
                <a:contourClr>
                  <a:scrgbClr r="0" g="0" b="0">
                    <a:shade val="27000"/>
                    <a:satMod val="120000"/>
                  </a:scrgbClr>
                </a:contourClr>
              </a:sp3d>
            </c:spPr>
          </c:marker>
          <c:trendline>
            <c:spPr>
              <a:ln w="38100" cap="rnd">
                <a:solidFill>
                  <a:srgbClr val="C00000"/>
                </a:solidFill>
                <a:prstDash val="sysDash"/>
              </a:ln>
              <a:effectLst/>
            </c:spPr>
            <c:trendlineType val="linear"/>
            <c:dispRSqr val="0"/>
            <c:dispEq val="1"/>
            <c:trendlineLbl>
              <c:layout>
                <c:manualLayout>
                  <c:x val="0.17774623566790992"/>
                  <c:y val="0.68172522552328019"/>
                </c:manualLayout>
              </c:layout>
              <c:tx>
                <c:rich>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r>
                      <a:rPr lang="en-US" sz="1600" b="1">
                        <a:latin typeface="Times New Roman" panose="02020603050405020304" pitchFamily="18" charset="0"/>
                        <a:cs typeface="Times New Roman" panose="02020603050405020304" pitchFamily="18" charset="0"/>
                      </a:rPr>
                      <a:t>y = 0.3937x + 5.112</a:t>
                    </a:r>
                  </a:p>
                </c:rich>
              </c:tx>
              <c:numFmt formatCode="General" sourceLinked="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trendlineLbl>
          </c:trendline>
          <c:xVal>
            <c:numRef>
              <c:f>'Scatter Plot'!$A$2:$A$404</c:f>
              <c:numCache>
                <c:formatCode>General</c:formatCode>
                <c:ptCount val="403"/>
                <c:pt idx="0">
                  <c:v>8</c:v>
                </c:pt>
                <c:pt idx="1">
                  <c:v>7</c:v>
                </c:pt>
                <c:pt idx="2">
                  <c:v>5</c:v>
                </c:pt>
                <c:pt idx="3">
                  <c:v>5</c:v>
                </c:pt>
                <c:pt idx="4">
                  <c:v>4</c:v>
                </c:pt>
                <c:pt idx="5">
                  <c:v>5</c:v>
                </c:pt>
                <c:pt idx="6">
                  <c:v>7</c:v>
                </c:pt>
                <c:pt idx="7">
                  <c:v>6</c:v>
                </c:pt>
                <c:pt idx="8">
                  <c:v>6</c:v>
                </c:pt>
                <c:pt idx="9">
                  <c:v>4</c:v>
                </c:pt>
                <c:pt idx="10">
                  <c:v>4</c:v>
                </c:pt>
                <c:pt idx="11">
                  <c:v>6</c:v>
                </c:pt>
                <c:pt idx="12">
                  <c:v>9</c:v>
                </c:pt>
                <c:pt idx="13">
                  <c:v>9</c:v>
                </c:pt>
                <c:pt idx="14">
                  <c:v>7</c:v>
                </c:pt>
                <c:pt idx="15">
                  <c:v>6</c:v>
                </c:pt>
                <c:pt idx="16">
                  <c:v>1</c:v>
                </c:pt>
                <c:pt idx="17">
                  <c:v>8</c:v>
                </c:pt>
                <c:pt idx="18">
                  <c:v>7</c:v>
                </c:pt>
                <c:pt idx="19">
                  <c:v>6</c:v>
                </c:pt>
                <c:pt idx="20">
                  <c:v>6</c:v>
                </c:pt>
                <c:pt idx="21">
                  <c:v>7</c:v>
                </c:pt>
                <c:pt idx="22">
                  <c:v>7</c:v>
                </c:pt>
                <c:pt idx="23">
                  <c:v>5</c:v>
                </c:pt>
                <c:pt idx="24">
                  <c:v>4</c:v>
                </c:pt>
                <c:pt idx="25">
                  <c:v>5</c:v>
                </c:pt>
                <c:pt idx="26">
                  <c:v>7</c:v>
                </c:pt>
                <c:pt idx="27">
                  <c:v>3</c:v>
                </c:pt>
                <c:pt idx="28">
                  <c:v>6</c:v>
                </c:pt>
                <c:pt idx="29">
                  <c:v>5</c:v>
                </c:pt>
                <c:pt idx="30">
                  <c:v>5</c:v>
                </c:pt>
                <c:pt idx="31">
                  <c:v>6</c:v>
                </c:pt>
                <c:pt idx="32">
                  <c:v>5</c:v>
                </c:pt>
                <c:pt idx="33">
                  <c:v>7</c:v>
                </c:pt>
                <c:pt idx="34">
                  <c:v>6</c:v>
                </c:pt>
                <c:pt idx="35">
                  <c:v>8</c:v>
                </c:pt>
                <c:pt idx="36">
                  <c:v>10</c:v>
                </c:pt>
                <c:pt idx="37">
                  <c:v>8</c:v>
                </c:pt>
                <c:pt idx="38">
                  <c:v>7</c:v>
                </c:pt>
                <c:pt idx="39">
                  <c:v>7</c:v>
                </c:pt>
                <c:pt idx="40">
                  <c:v>7</c:v>
                </c:pt>
                <c:pt idx="41">
                  <c:v>5</c:v>
                </c:pt>
                <c:pt idx="42">
                  <c:v>8</c:v>
                </c:pt>
                <c:pt idx="43">
                  <c:v>5</c:v>
                </c:pt>
                <c:pt idx="44">
                  <c:v>6</c:v>
                </c:pt>
                <c:pt idx="45">
                  <c:v>3</c:v>
                </c:pt>
                <c:pt idx="46">
                  <c:v>8</c:v>
                </c:pt>
                <c:pt idx="47">
                  <c:v>7</c:v>
                </c:pt>
                <c:pt idx="48">
                  <c:v>9</c:v>
                </c:pt>
                <c:pt idx="49">
                  <c:v>7</c:v>
                </c:pt>
                <c:pt idx="50">
                  <c:v>3</c:v>
                </c:pt>
                <c:pt idx="51">
                  <c:v>4</c:v>
                </c:pt>
                <c:pt idx="52">
                  <c:v>7</c:v>
                </c:pt>
                <c:pt idx="53">
                  <c:v>5</c:v>
                </c:pt>
                <c:pt idx="54">
                  <c:v>5</c:v>
                </c:pt>
                <c:pt idx="55">
                  <c:v>6</c:v>
                </c:pt>
                <c:pt idx="56">
                  <c:v>5</c:v>
                </c:pt>
                <c:pt idx="57">
                  <c:v>8</c:v>
                </c:pt>
                <c:pt idx="58">
                  <c:v>4</c:v>
                </c:pt>
                <c:pt idx="59">
                  <c:v>5</c:v>
                </c:pt>
                <c:pt idx="60">
                  <c:v>6</c:v>
                </c:pt>
                <c:pt idx="61">
                  <c:v>4</c:v>
                </c:pt>
                <c:pt idx="62">
                  <c:v>8</c:v>
                </c:pt>
                <c:pt idx="63">
                  <c:v>6</c:v>
                </c:pt>
                <c:pt idx="64">
                  <c:v>7</c:v>
                </c:pt>
                <c:pt idx="65">
                  <c:v>5</c:v>
                </c:pt>
                <c:pt idx="66">
                  <c:v>8</c:v>
                </c:pt>
                <c:pt idx="67">
                  <c:v>1</c:v>
                </c:pt>
                <c:pt idx="68">
                  <c:v>6</c:v>
                </c:pt>
                <c:pt idx="69">
                  <c:v>4</c:v>
                </c:pt>
                <c:pt idx="70">
                  <c:v>9</c:v>
                </c:pt>
                <c:pt idx="71">
                  <c:v>10</c:v>
                </c:pt>
                <c:pt idx="72">
                  <c:v>8</c:v>
                </c:pt>
                <c:pt idx="73">
                  <c:v>6</c:v>
                </c:pt>
                <c:pt idx="74">
                  <c:v>5</c:v>
                </c:pt>
                <c:pt idx="75">
                  <c:v>4</c:v>
                </c:pt>
                <c:pt idx="76">
                  <c:v>7</c:v>
                </c:pt>
                <c:pt idx="77">
                  <c:v>4</c:v>
                </c:pt>
                <c:pt idx="78">
                  <c:v>4</c:v>
                </c:pt>
                <c:pt idx="79">
                  <c:v>8</c:v>
                </c:pt>
                <c:pt idx="80">
                  <c:v>8</c:v>
                </c:pt>
                <c:pt idx="81">
                  <c:v>3</c:v>
                </c:pt>
                <c:pt idx="82">
                  <c:v>7</c:v>
                </c:pt>
                <c:pt idx="83">
                  <c:v>5</c:v>
                </c:pt>
                <c:pt idx="84">
                  <c:v>6</c:v>
                </c:pt>
                <c:pt idx="85">
                  <c:v>1</c:v>
                </c:pt>
                <c:pt idx="86">
                  <c:v>8</c:v>
                </c:pt>
                <c:pt idx="87">
                  <c:v>6</c:v>
                </c:pt>
                <c:pt idx="88">
                  <c:v>9</c:v>
                </c:pt>
                <c:pt idx="89">
                  <c:v>2</c:v>
                </c:pt>
                <c:pt idx="90">
                  <c:v>2</c:v>
                </c:pt>
              </c:numCache>
            </c:numRef>
          </c:xVal>
          <c:yVal>
            <c:numRef>
              <c:f>'Scatter Plot'!$B$2:$B$404</c:f>
              <c:numCache>
                <c:formatCode>General</c:formatCode>
                <c:ptCount val="403"/>
                <c:pt idx="0">
                  <c:v>9</c:v>
                </c:pt>
                <c:pt idx="1">
                  <c:v>6</c:v>
                </c:pt>
                <c:pt idx="2">
                  <c:v>6</c:v>
                </c:pt>
                <c:pt idx="3">
                  <c:v>9</c:v>
                </c:pt>
                <c:pt idx="4">
                  <c:v>8</c:v>
                </c:pt>
                <c:pt idx="5">
                  <c:v>6</c:v>
                </c:pt>
                <c:pt idx="6">
                  <c:v>10</c:v>
                </c:pt>
                <c:pt idx="7">
                  <c:v>8</c:v>
                </c:pt>
                <c:pt idx="8">
                  <c:v>8</c:v>
                </c:pt>
                <c:pt idx="9">
                  <c:v>7</c:v>
                </c:pt>
                <c:pt idx="10">
                  <c:v>10</c:v>
                </c:pt>
                <c:pt idx="11">
                  <c:v>4</c:v>
                </c:pt>
                <c:pt idx="12">
                  <c:v>10</c:v>
                </c:pt>
                <c:pt idx="13">
                  <c:v>9</c:v>
                </c:pt>
                <c:pt idx="14">
                  <c:v>10</c:v>
                </c:pt>
                <c:pt idx="15">
                  <c:v>4</c:v>
                </c:pt>
                <c:pt idx="16">
                  <c:v>3</c:v>
                </c:pt>
                <c:pt idx="17">
                  <c:v>8</c:v>
                </c:pt>
                <c:pt idx="18">
                  <c:v>6</c:v>
                </c:pt>
                <c:pt idx="19">
                  <c:v>6</c:v>
                </c:pt>
                <c:pt idx="20">
                  <c:v>8</c:v>
                </c:pt>
                <c:pt idx="21">
                  <c:v>4</c:v>
                </c:pt>
                <c:pt idx="22">
                  <c:v>7</c:v>
                </c:pt>
                <c:pt idx="23">
                  <c:v>7</c:v>
                </c:pt>
                <c:pt idx="24">
                  <c:v>6</c:v>
                </c:pt>
                <c:pt idx="25">
                  <c:v>8</c:v>
                </c:pt>
                <c:pt idx="26">
                  <c:v>9</c:v>
                </c:pt>
                <c:pt idx="27">
                  <c:v>7</c:v>
                </c:pt>
                <c:pt idx="28">
                  <c:v>10</c:v>
                </c:pt>
                <c:pt idx="29">
                  <c:v>4</c:v>
                </c:pt>
                <c:pt idx="30">
                  <c:v>7</c:v>
                </c:pt>
                <c:pt idx="31">
                  <c:v>6</c:v>
                </c:pt>
                <c:pt idx="32">
                  <c:v>5</c:v>
                </c:pt>
                <c:pt idx="33">
                  <c:v>4</c:v>
                </c:pt>
                <c:pt idx="34">
                  <c:v>7</c:v>
                </c:pt>
                <c:pt idx="35">
                  <c:v>9</c:v>
                </c:pt>
                <c:pt idx="36">
                  <c:v>9</c:v>
                </c:pt>
                <c:pt idx="37">
                  <c:v>10</c:v>
                </c:pt>
                <c:pt idx="38">
                  <c:v>7</c:v>
                </c:pt>
                <c:pt idx="39">
                  <c:v>8</c:v>
                </c:pt>
                <c:pt idx="40">
                  <c:v>7</c:v>
                </c:pt>
                <c:pt idx="41">
                  <c:v>8</c:v>
                </c:pt>
                <c:pt idx="42">
                  <c:v>9</c:v>
                </c:pt>
                <c:pt idx="43">
                  <c:v>9</c:v>
                </c:pt>
                <c:pt idx="44">
                  <c:v>10</c:v>
                </c:pt>
                <c:pt idx="45">
                  <c:v>10</c:v>
                </c:pt>
                <c:pt idx="46">
                  <c:v>3</c:v>
                </c:pt>
                <c:pt idx="47">
                  <c:v>10</c:v>
                </c:pt>
                <c:pt idx="48">
                  <c:v>10</c:v>
                </c:pt>
                <c:pt idx="49">
                  <c:v>8</c:v>
                </c:pt>
                <c:pt idx="50">
                  <c:v>8</c:v>
                </c:pt>
                <c:pt idx="51">
                  <c:v>5</c:v>
                </c:pt>
                <c:pt idx="52">
                  <c:v>6</c:v>
                </c:pt>
                <c:pt idx="53">
                  <c:v>9</c:v>
                </c:pt>
                <c:pt idx="54">
                  <c:v>7</c:v>
                </c:pt>
                <c:pt idx="55">
                  <c:v>10</c:v>
                </c:pt>
                <c:pt idx="56">
                  <c:v>8</c:v>
                </c:pt>
                <c:pt idx="57">
                  <c:v>8</c:v>
                </c:pt>
                <c:pt idx="58">
                  <c:v>10</c:v>
                </c:pt>
                <c:pt idx="59">
                  <c:v>10</c:v>
                </c:pt>
                <c:pt idx="60">
                  <c:v>10</c:v>
                </c:pt>
                <c:pt idx="61">
                  <c:v>10</c:v>
                </c:pt>
                <c:pt idx="62">
                  <c:v>9</c:v>
                </c:pt>
                <c:pt idx="63">
                  <c:v>6</c:v>
                </c:pt>
                <c:pt idx="64">
                  <c:v>8</c:v>
                </c:pt>
                <c:pt idx="65">
                  <c:v>3</c:v>
                </c:pt>
                <c:pt idx="66">
                  <c:v>6</c:v>
                </c:pt>
                <c:pt idx="67">
                  <c:v>10</c:v>
                </c:pt>
                <c:pt idx="68">
                  <c:v>9</c:v>
                </c:pt>
                <c:pt idx="69">
                  <c:v>6</c:v>
                </c:pt>
                <c:pt idx="70">
                  <c:v>10</c:v>
                </c:pt>
                <c:pt idx="71">
                  <c:v>10</c:v>
                </c:pt>
                <c:pt idx="72">
                  <c:v>10</c:v>
                </c:pt>
                <c:pt idx="73">
                  <c:v>5</c:v>
                </c:pt>
                <c:pt idx="74">
                  <c:v>5</c:v>
                </c:pt>
                <c:pt idx="75">
                  <c:v>7</c:v>
                </c:pt>
                <c:pt idx="76">
                  <c:v>10</c:v>
                </c:pt>
                <c:pt idx="77">
                  <c:v>8</c:v>
                </c:pt>
                <c:pt idx="78">
                  <c:v>7</c:v>
                </c:pt>
                <c:pt idx="79">
                  <c:v>8</c:v>
                </c:pt>
                <c:pt idx="80">
                  <c:v>8</c:v>
                </c:pt>
                <c:pt idx="81">
                  <c:v>3</c:v>
                </c:pt>
                <c:pt idx="82">
                  <c:v>8</c:v>
                </c:pt>
                <c:pt idx="83">
                  <c:v>7</c:v>
                </c:pt>
                <c:pt idx="84">
                  <c:v>6</c:v>
                </c:pt>
                <c:pt idx="85">
                  <c:v>6</c:v>
                </c:pt>
                <c:pt idx="86">
                  <c:v>7</c:v>
                </c:pt>
                <c:pt idx="87">
                  <c:v>7</c:v>
                </c:pt>
                <c:pt idx="88">
                  <c:v>10</c:v>
                </c:pt>
                <c:pt idx="89">
                  <c:v>2</c:v>
                </c:pt>
                <c:pt idx="90">
                  <c:v>2</c:v>
                </c:pt>
              </c:numCache>
            </c:numRef>
          </c:yVal>
          <c:smooth val="0"/>
          <c:extLst>
            <c:ext xmlns:c16="http://schemas.microsoft.com/office/drawing/2014/chart" uri="{C3380CC4-5D6E-409C-BE32-E72D297353CC}">
              <c16:uniqueId val="{00000001-88EF-4CA2-BD4A-EC037C2EAAC8}"/>
            </c:ext>
          </c:extLst>
        </c:ser>
        <c:dLbls>
          <c:showLegendKey val="0"/>
          <c:showVal val="0"/>
          <c:showCatName val="0"/>
          <c:showSerName val="0"/>
          <c:showPercent val="0"/>
          <c:showBubbleSize val="0"/>
        </c:dLbls>
        <c:axId val="315251407"/>
        <c:axId val="315251887"/>
      </c:scatterChart>
      <c:valAx>
        <c:axId val="315251407"/>
        <c:scaling>
          <c:orientation val="minMax"/>
        </c:scaling>
        <c:delete val="0"/>
        <c:axPos val="b"/>
        <c:majorGridlines>
          <c:spPr>
            <a:ln w="9525" cap="flat" cmpd="sng" algn="ctr">
              <a:solidFill>
                <a:schemeClr val="lt1">
                  <a:lumMod val="95000"/>
                  <a:alpha val="10000"/>
                </a:schemeClr>
              </a:solidFill>
              <a:round/>
            </a:ln>
            <a:effectLst/>
          </c:spPr>
        </c:majorGridlines>
        <c:title>
          <c:tx>
            <c:rich>
              <a:bodyPr rot="0" spcFirstLastPara="1" vertOverflow="ellipsis" vert="horz" wrap="square" anchor="ctr" anchorCtr="1"/>
              <a:lstStyle/>
              <a:p>
                <a:pPr>
                  <a:defRPr sz="1400" b="1" i="0" u="none" strike="noStrike" kern="1200" cap="all" baseline="0">
                    <a:solidFill>
                      <a:schemeClr val="tx1"/>
                    </a:solidFill>
                    <a:latin typeface="+mn-lt"/>
                    <a:ea typeface="+mn-ea"/>
                    <a:cs typeface="+mn-cs"/>
                  </a:defRPr>
                </a:pPr>
                <a:r>
                  <a:rPr lang="en-US" sz="1400">
                    <a:solidFill>
                      <a:schemeClr val="tx1"/>
                    </a:solidFill>
                  </a:rPr>
                  <a:t>AI Knowledge Rating</a:t>
                </a:r>
              </a:p>
            </c:rich>
          </c:tx>
          <c:layout>
            <c:manualLayout>
              <c:xMode val="edge"/>
              <c:yMode val="edge"/>
              <c:x val="0.43121644333931941"/>
              <c:y val="0.92316526610644256"/>
            </c:manualLayout>
          </c:layout>
          <c:overlay val="0"/>
          <c:spPr>
            <a:noFill/>
            <a:ln>
              <a:noFill/>
            </a:ln>
            <a:effectLst/>
          </c:spPr>
          <c:txPr>
            <a:bodyPr rot="0" spcFirstLastPara="1" vertOverflow="ellipsis" vert="horz" wrap="square" anchor="ctr" anchorCtr="1"/>
            <a:lstStyle/>
            <a:p>
              <a:pPr>
                <a:defRPr sz="1400" b="1" i="0" u="none" strike="noStrike" kern="1200" cap="all"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315251887"/>
        <c:crosses val="autoZero"/>
        <c:crossBetween val="midCat"/>
      </c:valAx>
      <c:valAx>
        <c:axId val="315251887"/>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1400" b="1" i="0" u="none" strike="noStrike" kern="1200" cap="all" baseline="0">
                    <a:solidFill>
                      <a:schemeClr val="tx1"/>
                    </a:solidFill>
                    <a:latin typeface="+mn-lt"/>
                    <a:ea typeface="+mn-ea"/>
                    <a:cs typeface="+mn-cs"/>
                  </a:defRPr>
                </a:pPr>
                <a:r>
                  <a:rPr lang="en-US" sz="1400">
                    <a:solidFill>
                      <a:schemeClr val="tx1"/>
                    </a:solidFill>
                  </a:rPr>
                  <a:t>Utility Grade</a:t>
                </a:r>
              </a:p>
            </c:rich>
          </c:tx>
          <c:overlay val="0"/>
          <c:spPr>
            <a:noFill/>
            <a:ln>
              <a:noFill/>
            </a:ln>
            <a:effectLst/>
          </c:spPr>
          <c:txPr>
            <a:bodyPr rot="-5400000" spcFirstLastPara="1" vertOverflow="ellipsis" vert="horz" wrap="square" anchor="ctr" anchorCtr="1"/>
            <a:lstStyle/>
            <a:p>
              <a:pPr>
                <a:defRPr sz="1400" b="1" i="0" u="none" strike="noStrike" kern="1200" cap="all"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50000"/>
              </a:schemeClr>
            </a:solid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315251407"/>
        <c:crosses val="autoZero"/>
        <c:crossBetween val="midCat"/>
      </c:valAx>
      <c:spPr>
        <a:noFill/>
        <a:ln>
          <a:noFill/>
        </a:ln>
        <a:effectLst/>
      </c:spPr>
    </c:plotArea>
    <c:plotVisOnly val="1"/>
    <c:dispBlanksAs val="gap"/>
    <c:showDLblsOverMax val="0"/>
  </c:chart>
  <c:spPr>
    <a:noFill/>
    <a:ln>
      <a:noFill/>
    </a:ln>
    <a:effectLst>
      <a:outerShdw blurRad="50800" dist="38100" dir="2700000" algn="tl" rotWithShape="0">
        <a:prstClr val="black">
          <a:alpha val="40000"/>
        </a:prstClr>
      </a:outerShdw>
      <a:softEdge rad="63500"/>
    </a:effectLst>
  </c:spPr>
  <c:txPr>
    <a:bodyPr/>
    <a:lstStyle/>
    <a:p>
      <a:pPr>
        <a:defRPr>
          <a:solidFill>
            <a:schemeClr val="tx1"/>
          </a:solidFill>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Areas!$D$3:$D$9</cx:f>
        <cx:lvl ptCount="7">
          <cx:pt idx="0">Medicine</cx:pt>
          <cx:pt idx="1">Education</cx:pt>
          <cx:pt idx="2">Constructions</cx:pt>
          <cx:pt idx="3">Agriculture</cx:pt>
          <cx:pt idx="4">Administration</cx:pt>
          <cx:pt idx="5">Marketing</cx:pt>
          <cx:pt idx="6">Art</cx:pt>
        </cx:lvl>
      </cx:strDim>
      <cx:numDim type="val">
        <cx:f>Areas!$E$3:$E$9</cx:f>
        <cx:lvl ptCount="7" formatCode="0%">
          <cx:pt idx="0">0.80219780219780223</cx:pt>
          <cx:pt idx="1">0.67032967032967028</cx:pt>
          <cx:pt idx="2">0.5494505494505495</cx:pt>
          <cx:pt idx="3">0.50549450549450547</cx:pt>
          <cx:pt idx="4">0.38461538461538464</cx:pt>
          <cx:pt idx="5">0.36263736263736263</cx:pt>
          <cx:pt idx="6">0.13186813186813187</cx:pt>
        </cx:lvl>
      </cx:numDim>
    </cx:data>
    <cx:data id="1">
      <cx:strDim type="cat">
        <cx:f>Areas!$D$3:$D$9</cx:f>
        <cx:lvl ptCount="7">
          <cx:pt idx="0">Medicine</cx:pt>
          <cx:pt idx="1">Education</cx:pt>
          <cx:pt idx="2">Constructions</cx:pt>
          <cx:pt idx="3">Agriculture</cx:pt>
          <cx:pt idx="4">Administration</cx:pt>
          <cx:pt idx="5">Marketing</cx:pt>
          <cx:pt idx="6">Art</cx:pt>
        </cx:lvl>
      </cx:strDim>
      <cx:numDim type="val">
        <cx:f>Areas!$F$3:$F$9</cx:f>
        <cx:lvl ptCount="7" formatCode="0%">
          <cx:pt idx="0">0.19780219780219779</cx:pt>
          <cx:pt idx="1">0.32967032967032966</cx:pt>
          <cx:pt idx="2">0.45054945054945056</cx:pt>
          <cx:pt idx="3">0.49450549450549453</cx:pt>
          <cx:pt idx="4">0.61538461538461542</cx:pt>
          <cx:pt idx="5">0.63736263736263732</cx:pt>
          <cx:pt idx="6">0.86813186813186816</cx:pt>
        </cx:lvl>
      </cx:numDim>
    </cx:data>
  </cx:chartData>
  <cx:chart>
    <cx:title pos="t" align="ctr" overlay="0">
      <cx:tx>
        <cx:rich>
          <a:bodyPr spcFirstLastPara="1" vertOverflow="ellipsis" horzOverflow="overflow" wrap="square" lIns="0" tIns="0" rIns="0" bIns="0" anchor="ctr" anchorCtr="1"/>
          <a:lstStyle/>
          <a:p>
            <a:pPr algn="ctr" rtl="0">
              <a:defRPr sz="1600" b="1" i="0" u="none" strike="noStrike" kern="1200" spc="100" baseline="0">
                <a:solidFill>
                  <a:schemeClr val="tx1"/>
                </a:solidFill>
                <a:effectLst>
                  <a:outerShdw blurRad="50800" dist="38100" dir="5400000" algn="t" rotWithShape="0">
                    <a:prstClr val="black">
                      <a:alpha val="40000"/>
                    </a:prstClr>
                  </a:outerShdw>
                </a:effectLst>
                <a:latin typeface="+mn-lt"/>
                <a:ea typeface="+mn-ea"/>
                <a:cs typeface="+mn-cs"/>
              </a:defRPr>
            </a:pPr>
            <a:r>
              <a:rPr lang="en-US" sz="1600" b="1" i="0" u="none" strike="noStrike" kern="1200" spc="100" baseline="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rPr>
              <a:t>Where Students Believe AI Will Make the Biggest Impact</a:t>
            </a:r>
            <a:endParaRPr lang="en-GB" sz="1600" b="1" i="0" u="none" strike="noStrike" kern="1200" spc="100" baseline="0">
              <a:solidFill>
                <a:schemeClr val="tx1"/>
              </a:solidFill>
              <a:effectLst>
                <a:outerShdw blurRad="50800" dist="38100" dir="5400000" algn="t" rotWithShape="0">
                  <a:prstClr val="black">
                    <a:alpha val="40000"/>
                  </a:prstClr>
                </a:outerShdw>
              </a:effectLst>
              <a:latin typeface="Times New Roman" panose="02020603050405020304" pitchFamily="18" charset="0"/>
              <a:ea typeface="+mn-ea"/>
              <a:cs typeface="Times New Roman" panose="02020603050405020304" pitchFamily="18" charset="0"/>
            </a:endParaRPr>
          </a:p>
        </cx:rich>
      </cx:tx>
    </cx:title>
    <cx:plotArea>
      <cx:plotAreaRegion>
        <cx:plotSurface>
          <cx:spPr>
            <a:ln>
              <a:solidFill>
                <a:schemeClr val="accent1">
                  <a:alpha val="99000"/>
                </a:schemeClr>
              </a:solidFill>
            </a:ln>
            <a:effectLst>
              <a:softEdge rad="127000"/>
            </a:effectLst>
          </cx:spPr>
        </cx:plotSurface>
        <cx:series layoutId="funnel" uniqueId="{57902D6D-70AC-4EF2-9A2F-9E9EA2247455}" formatIdx="0">
          <cx:tx>
            <cx:txData>
              <cx:f>Areas!$E$2</cx:f>
              <cx:v>Yes</cx:v>
            </cx:txData>
          </cx:tx>
          <cx:spPr>
            <a:ln>
              <a:solidFill>
                <a:srgbClr val="0047AB"/>
              </a:solidFill>
            </a:ln>
          </cx:spPr>
          <cx:dataPt idx="0">
            <cx:spPr>
              <a:solidFill>
                <a:srgbClr val="50C878"/>
              </a:solidFill>
              <a:ln>
                <a:noFill/>
              </a:ln>
            </cx:spPr>
          </cx:dataPt>
          <cx:dataPt idx="1">
            <cx:spPr>
              <a:solidFill>
                <a:srgbClr val="4169E1"/>
              </a:solidFill>
              <a:ln>
                <a:noFill/>
              </a:ln>
            </cx:spPr>
          </cx:dataPt>
          <cx:dataPt idx="2">
            <cx:spPr>
              <a:solidFill>
                <a:srgbClr val="A9A9A9"/>
              </a:solidFill>
              <a:ln>
                <a:noFill/>
              </a:ln>
            </cx:spPr>
          </cx:dataPt>
          <cx:dataPt idx="3">
            <cx:spPr>
              <a:solidFill>
                <a:srgbClr val="ED7D31">
                  <a:lumMod val="75000"/>
                </a:srgbClr>
              </a:solidFill>
              <a:ln>
                <a:noFill/>
              </a:ln>
            </cx:spPr>
          </cx:dataPt>
          <cx:dataPt idx="4">
            <cx:spPr>
              <a:solidFill>
                <a:srgbClr val="000080"/>
              </a:solidFill>
              <a:ln>
                <a:noFill/>
              </a:ln>
            </cx:spPr>
          </cx:dataPt>
          <cx:dataPt idx="5">
            <cx:spPr>
              <a:solidFill>
                <a:srgbClr val="FF8C00"/>
              </a:solidFill>
              <a:ln>
                <a:noFill/>
              </a:ln>
            </cx:spPr>
          </cx:dataPt>
          <cx:dataPt idx="6">
            <cx:spPr>
              <a:solidFill>
                <a:srgbClr val="800080"/>
              </a:solidFill>
              <a:ln>
                <a:noFill/>
              </a:ln>
            </cx:spPr>
          </cx:dataPt>
          <cx:dataLabels>
            <cx:txPr>
              <a:bodyPr spcFirstLastPara="1" vertOverflow="ellipsis" horzOverflow="overflow" wrap="square" lIns="0" tIns="0" rIns="0" bIns="0" anchor="ctr" anchorCtr="1"/>
              <a:lstStyle/>
              <a:p>
                <a:pPr algn="ctr" rtl="0">
                  <a:defRPr sz="2000" b="1">
                    <a:solidFill>
                      <a:schemeClr val="bg1"/>
                    </a:solidFill>
                    <a:effectLst>
                      <a:outerShdw blurRad="50800" dist="50800" dir="21540000" sx="1000" sy="1000" algn="ctr" rotWithShape="0">
                        <a:srgbClr val="000000">
                          <a:alpha val="43137"/>
                        </a:srgbClr>
                      </a:outerShdw>
                    </a:effectLst>
                  </a:defRPr>
                </a:pPr>
                <a:endParaRPr lang="en-GB" sz="2000" b="1" i="0" u="none" strike="noStrike" baseline="0">
                  <a:solidFill>
                    <a:schemeClr val="bg1"/>
                  </a:solidFill>
                  <a:effectLst>
                    <a:outerShdw blurRad="50800" dist="50800" dir="21540000" sx="1000" sy="1000" algn="ctr" rotWithShape="0">
                      <a:srgbClr val="000000">
                        <a:alpha val="43137"/>
                      </a:srgbClr>
                    </a:outerShdw>
                  </a:effectLst>
                  <a:latin typeface="Calibri" panose="020F0502020204030204"/>
                </a:endParaRPr>
              </a:p>
            </cx:txPr>
            <cx:visibility seriesName="0" categoryName="0" value="1"/>
          </cx:dataLabels>
          <cx:dataId val="0"/>
        </cx:series>
        <cx:series layoutId="funnel" hidden="1" uniqueId="{AA6BFFB3-19FD-4C2D-8546-269CBC8BDED7}" formatIdx="1">
          <cx:tx>
            <cx:txData>
              <cx:f>Areas!$F$2</cx:f>
              <cx:v>No</cx:v>
            </cx:txData>
          </cx:tx>
          <cx:dataLabels>
            <cx:visibility seriesName="0" categoryName="0" value="1"/>
          </cx:dataLabels>
          <cx:dataId val="1"/>
        </cx:series>
      </cx:plotAreaRegion>
      <cx:axis id="0">
        <cx:catScaling gapWidth="0.150000006"/>
        <cx:tickLabels/>
        <cx:txPr>
          <a:bodyPr spcFirstLastPara="1" vertOverflow="ellipsis" horzOverflow="overflow" wrap="square" lIns="0" tIns="0" rIns="0" bIns="0" anchor="ctr" anchorCtr="1"/>
          <a:lstStyle/>
          <a:p>
            <a:pPr algn="ctr" rtl="0">
              <a:defRPr sz="1400" b="1">
                <a:solidFill>
                  <a:schemeClr val="tx1"/>
                </a:solidFill>
              </a:defRPr>
            </a:pPr>
            <a:endParaRPr lang="en-GB" sz="1400" b="1" i="0" u="none" strike="noStrike" baseline="0">
              <a:solidFill>
                <a:schemeClr val="tx1"/>
              </a:solidFill>
              <a:latin typeface="Calibri" panose="020F0502020204030204"/>
            </a:endParaRPr>
          </a:p>
        </cx:txPr>
      </cx:axis>
    </cx:plotArea>
  </cx:chart>
  <cx:spPr>
    <a:noFill/>
    <a:effectLst>
      <a:outerShdw blurRad="50800" dist="38100" dir="2700000" algn="tl" rotWithShape="0">
        <a:prstClr val="black">
          <a:alpha val="40000"/>
        </a:prstClr>
      </a:outerShdw>
      <a:softEdge rad="63500"/>
    </a:effectLst>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00">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48">
  <cs:axisTitle>
    <cs:lnRef idx="0"/>
    <cs:fillRef idx="0"/>
    <cs:effectRef idx="0"/>
    <cs:fontRef idx="minor">
      <a:schemeClr val="lt1">
        <a:lumMod val="75000"/>
      </a:schemeClr>
    </cs:fontRef>
    <cs:defRPr sz="900" b="1" kern="1200" cap="all"/>
  </cs:axisTitle>
  <cs:categoryAxis>
    <cs:lnRef idx="0"/>
    <cs:fillRef idx="0"/>
    <cs:effectRef idx="0"/>
    <cs:fontRef idx="minor">
      <a:schemeClr val="lt1">
        <a:lumMod val="75000"/>
      </a:schemeClr>
    </cs:fontRef>
    <cs:spPr>
      <a:ln w="9525" cap="flat" cmpd="sng" algn="ctr">
        <a:solidFill>
          <a:schemeClr val="lt1">
            <a:lumMod val="50000"/>
          </a:schemeClr>
        </a:solidFill>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9525" cap="rnd">
        <a:solidFill>
          <a:schemeClr val="phClr"/>
        </a:solidFill>
        <a:round/>
      </a:ln>
    </cs:spPr>
  </cs:dataPointLine>
  <cs:dataPointMarker>
    <cs:lnRef idx="0">
      <cs:styleClr val="auto"/>
    </cs:lnRef>
    <cs:fillRef idx="3">
      <cs:styleClr val="auto"/>
    </cs:fillRef>
    <cs:effectRef idx="3"/>
    <cs:fontRef idx="minor">
      <a:schemeClr val="tx1"/>
    </cs:fontRef>
    <cs:spPr>
      <a:ln w="9525" cap="rnd">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spPr>
      <a:ln w="9525" cap="flat" cmpd="sng" algn="ctr">
        <a:solidFill>
          <a:schemeClr val="lt1">
            <a:lumMod val="50000"/>
          </a:schemeClr>
        </a:solidFill>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75000"/>
      </a:schemeClr>
    </cs:fontRef>
    <cs:spPr>
      <a:ln w="9525" cap="flat" cmpd="sng" algn="ctr">
        <a:solidFill>
          <a:schemeClr val="lt1">
            <a:lumMod val="50000"/>
          </a:schemeClr>
        </a:solidFill>
      </a:ln>
    </cs:spPr>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defRPr sz="900"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000" kern="1200"/>
  </cs:chartArea>
  <cs:dataLabel>
    <cs:lnRef idx="0"/>
    <cs:fillRef idx="0"/>
    <cs:effectRef idx="0"/>
    <cs:fontRef idx="minor">
      <a:schemeClr val="lt1"/>
    </cs:fontRef>
    <cs:spPr/>
    <cs:defRPr sz="10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0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00">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300">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424">
  <cs:axisTitle>
    <cs:lnRef idx="0"/>
    <cs:fillRef idx="0"/>
    <cs:effectRef idx="0"/>
    <cs:fontRef idx="minor">
      <a:schemeClr val="dk1">
        <a:lumMod val="75000"/>
        <a:lumOff val="25000"/>
      </a:schemeClr>
    </cs:fontRef>
    <cs:defRPr sz="9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cs:chartArea>
  <cs:dataLabel>
    <cs:lnRef idx="0"/>
    <cs:fillRef idx="0"/>
    <cs:effectRef idx="0"/>
    <cs:fontRef idx="minor">
      <a:schemeClr val="dk1"/>
    </cs:fontRef>
    <cs:defRPr sz="900"/>
  </cs:dataLabel>
  <cs:dataLabelCallout>
    <cs:lnRef idx="0"/>
    <cs:fillRef idx="0"/>
    <cs:effectRef idx="0"/>
    <cs:fontRef idx="minor">
      <a:schemeClr val="lt1"/>
    </cs:fontRef>
    <cs:spPr>
      <a:solidFill>
        <a:schemeClr val="dk1">
          <a:lumMod val="65000"/>
          <a:lumOff val="35000"/>
          <a:alpha val="75000"/>
        </a:schemeClr>
      </a:solidFill>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75000"/>
            <a:lumOff val="25000"/>
          </a:schemeClr>
        </a:solidFill>
      </a:ln>
    </cs:spPr>
    <cs:defRPr sz="9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lumOff val="10000"/>
              </a:schemeClr>
            </a:gs>
            <a:gs pos="0">
              <a:schemeClr val="lt1">
                <a:lumMod val="75000"/>
                <a:alpha val="36000"/>
                <a:lumOff val="10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cs:seriesAxis>
  <cs:seriesLine>
    <cs:lnRef idx="0"/>
    <cs:fillRef idx="0"/>
    <cs:effectRef idx="0"/>
    <cs:fontRef idx="minor">
      <a:schemeClr val="dk1"/>
    </cs:fontRef>
    <cs:spPr>
      <a:ln w="9525" cap="flat">
        <a:solidFill>
          <a:schemeClr val="bg1">
            <a:lumMod val="50000"/>
          </a:schemeClr>
        </a:solidFill>
        <a:round/>
      </a:ln>
    </cs:spPr>
  </cs:seriesLine>
  <cs:title>
    <cs:lnRef idx="0"/>
    <cs:fillRef idx="0"/>
    <cs:effectRef idx="0"/>
    <cs:fontRef idx="minor">
      <a:schemeClr val="dk1">
        <a:lumMod val="75000"/>
        <a:lumOff val="25000"/>
      </a:schemeClr>
    </cs:fontRef>
    <cs:defRPr sz="1800" b="1"/>
  </cs:title>
  <cs:trendline>
    <cs:lnRef idx="0"/>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75000"/>
        <a:lumOff val="25000"/>
      </a:schemeClr>
    </cs:fontRef>
    <cs:defRPr sz="9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defRPr sz="9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defRPr sz="900"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000" kern="1200"/>
  </cs:chartArea>
  <cs:dataLabel>
    <cs:lnRef idx="0"/>
    <cs:fillRef idx="0"/>
    <cs:effectRef idx="0"/>
    <cs:fontRef idx="minor">
      <a:schemeClr val="lt1"/>
    </cs:fontRef>
    <cs:spPr/>
    <cs:defRPr sz="10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0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22.04.2025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chart" Target="../charts/chart4.xml"/></Relationships>
</file>

<file path=ppt/slides/_rels/slide7.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chart" Target="../charts/chart7.xml"/><Relationship Id="rId4" Type="http://schemas.openxmlformats.org/officeDocument/2006/relationships/chart" Target="../charts/chart6.xml"/></Relationships>
</file>

<file path=ppt/slides/_rels/slide9.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chart" Target="../charts/char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EEEE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00000"/>
            </a:solidFill>
          </p:spPr>
        </p:sp>
      </p:grpSp>
      <p:sp>
        <p:nvSpPr>
          <p:cNvPr id="6" name="Freeform 6" descr="preencoded.png">
            <a:hlinkClick r:id="rId3"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4"/>
            <a:stretch>
              <a:fillRect/>
            </a:stretch>
          </a:blipFill>
        </p:spPr>
      </p:sp>
      <p:sp>
        <p:nvSpPr>
          <p:cNvPr id="7" name="Freeform 7"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a:stretch>
          </a:blipFill>
        </p:spPr>
      </p:sp>
      <p:grpSp>
        <p:nvGrpSpPr>
          <p:cNvPr id="8" name="Group 8"/>
          <p:cNvGrpSpPr/>
          <p:nvPr/>
        </p:nvGrpSpPr>
        <p:grpSpPr>
          <a:xfrm>
            <a:off x="0" y="0"/>
            <a:ext cx="18288000" cy="10287000"/>
            <a:chOff x="0" y="0"/>
            <a:chExt cx="24384000" cy="13716000"/>
          </a:xfrm>
        </p:grpSpPr>
        <p:sp>
          <p:nvSpPr>
            <p:cNvPr id="9" name="Freeform 9"/>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00000">
                <a:alpha val="63922"/>
              </a:srgbClr>
            </a:solidFill>
          </p:spPr>
        </p:sp>
      </p:grpSp>
      <p:grpSp>
        <p:nvGrpSpPr>
          <p:cNvPr id="10" name="Group 10"/>
          <p:cNvGrpSpPr/>
          <p:nvPr/>
        </p:nvGrpSpPr>
        <p:grpSpPr>
          <a:xfrm>
            <a:off x="992238" y="1715815"/>
            <a:ext cx="16303526" cy="1771947"/>
            <a:chOff x="0" y="0"/>
            <a:chExt cx="21738035" cy="2362597"/>
          </a:xfrm>
        </p:grpSpPr>
        <p:sp>
          <p:nvSpPr>
            <p:cNvPr id="11" name="Freeform 11"/>
            <p:cNvSpPr/>
            <p:nvPr/>
          </p:nvSpPr>
          <p:spPr>
            <a:xfrm>
              <a:off x="0" y="0"/>
              <a:ext cx="21738034" cy="2362597"/>
            </a:xfrm>
            <a:custGeom>
              <a:avLst/>
              <a:gdLst/>
              <a:ahLst/>
              <a:cxnLst/>
              <a:rect l="l" t="t" r="r" b="b"/>
              <a:pathLst>
                <a:path w="21738034" h="2362597">
                  <a:moveTo>
                    <a:pt x="0" y="0"/>
                  </a:moveTo>
                  <a:lnTo>
                    <a:pt x="21738034" y="0"/>
                  </a:lnTo>
                  <a:lnTo>
                    <a:pt x="21738034" y="2362597"/>
                  </a:lnTo>
                  <a:lnTo>
                    <a:pt x="0" y="2362597"/>
                  </a:lnTo>
                  <a:close/>
                </a:path>
              </a:pathLst>
            </a:custGeom>
            <a:solidFill>
              <a:srgbClr val="000000">
                <a:alpha val="0"/>
              </a:srgbClr>
            </a:solidFill>
          </p:spPr>
        </p:sp>
        <p:sp>
          <p:nvSpPr>
            <p:cNvPr id="12" name="TextBox 12"/>
            <p:cNvSpPr txBox="1"/>
            <p:nvPr/>
          </p:nvSpPr>
          <p:spPr>
            <a:xfrm>
              <a:off x="0" y="-19050"/>
              <a:ext cx="21738035" cy="2381647"/>
            </a:xfrm>
            <a:prstGeom prst="rect">
              <a:avLst/>
            </a:prstGeom>
          </p:spPr>
          <p:txBody>
            <a:bodyPr lIns="0" tIns="0" rIns="0" bIns="0" rtlCol="0" anchor="t"/>
            <a:lstStyle/>
            <a:p>
              <a:pPr algn="l">
                <a:lnSpc>
                  <a:spcPts val="6937"/>
                </a:lnSpc>
              </a:pPr>
              <a:r>
                <a:rPr lang="en-US" sz="5562" b="1">
                  <a:solidFill>
                    <a:srgbClr val="FFFFFF"/>
                  </a:solidFill>
                  <a:latin typeface="Fraunces Bold"/>
                  <a:ea typeface="Fraunces Bold"/>
                  <a:cs typeface="Fraunces Bold"/>
                  <a:sym typeface="Fraunces Bold"/>
                </a:rPr>
                <a:t>Students' Perceptions and Insights on AI in Education</a:t>
              </a:r>
            </a:p>
          </p:txBody>
        </p:sp>
      </p:grpSp>
      <p:grpSp>
        <p:nvGrpSpPr>
          <p:cNvPr id="13" name="Group 13"/>
          <p:cNvGrpSpPr/>
          <p:nvPr/>
        </p:nvGrpSpPr>
        <p:grpSpPr>
          <a:xfrm>
            <a:off x="1117689" y="4296914"/>
            <a:ext cx="16069129" cy="1814512"/>
            <a:chOff x="0" y="0"/>
            <a:chExt cx="21425505" cy="2419350"/>
          </a:xfrm>
        </p:grpSpPr>
        <p:sp>
          <p:nvSpPr>
            <p:cNvPr id="14" name="Freeform 14"/>
            <p:cNvSpPr/>
            <p:nvPr/>
          </p:nvSpPr>
          <p:spPr>
            <a:xfrm>
              <a:off x="0" y="0"/>
              <a:ext cx="21425505" cy="2419350"/>
            </a:xfrm>
            <a:custGeom>
              <a:avLst/>
              <a:gdLst/>
              <a:ahLst/>
              <a:cxnLst/>
              <a:rect l="l" t="t" r="r" b="b"/>
              <a:pathLst>
                <a:path w="21425505" h="2419350">
                  <a:moveTo>
                    <a:pt x="0" y="0"/>
                  </a:moveTo>
                  <a:lnTo>
                    <a:pt x="21425505" y="0"/>
                  </a:lnTo>
                  <a:lnTo>
                    <a:pt x="21425505" y="2419350"/>
                  </a:lnTo>
                  <a:lnTo>
                    <a:pt x="0" y="2419350"/>
                  </a:lnTo>
                  <a:close/>
                </a:path>
              </a:pathLst>
            </a:custGeom>
            <a:solidFill>
              <a:srgbClr val="000000">
                <a:alpha val="0"/>
              </a:srgbClr>
            </a:solidFill>
          </p:spPr>
        </p:sp>
        <p:sp>
          <p:nvSpPr>
            <p:cNvPr id="15" name="TextBox 15"/>
            <p:cNvSpPr txBox="1"/>
            <p:nvPr/>
          </p:nvSpPr>
          <p:spPr>
            <a:xfrm>
              <a:off x="0" y="-266700"/>
              <a:ext cx="21425505" cy="2686050"/>
            </a:xfrm>
            <a:prstGeom prst="rect">
              <a:avLst/>
            </a:prstGeom>
          </p:spPr>
          <p:txBody>
            <a:bodyPr lIns="0" tIns="0" rIns="0" bIns="0" rtlCol="0" anchor="t"/>
            <a:lstStyle/>
            <a:p>
              <a:pPr algn="l">
                <a:lnSpc>
                  <a:spcPts val="5250"/>
                </a:lnSpc>
              </a:pPr>
              <a:r>
                <a:rPr lang="en-US" sz="2187">
                  <a:solidFill>
                    <a:srgbClr val="FFFFFF"/>
                  </a:solidFill>
                  <a:latin typeface="Arimo"/>
                  <a:ea typeface="Arimo"/>
                  <a:cs typeface="Arimo"/>
                  <a:sym typeface="Arimo"/>
                </a:rPr>
                <a:t>The rapid integration of Artificial Intelligence (AI) is reshaping education, affecting learning, teaching, and administration. Understanding students' perceptions is vital to ensure AI meets their needs and gains acceptance. The Faculty of Cybernetics, Statistics, and Economic Informatics conducted research to assess how future digital professionals view AI's role, benefits, and risks in academia.</a:t>
              </a:r>
            </a:p>
          </p:txBody>
        </p:sp>
      </p:grpSp>
      <p:grpSp>
        <p:nvGrpSpPr>
          <p:cNvPr id="16" name="Group 16"/>
          <p:cNvGrpSpPr/>
          <p:nvPr/>
        </p:nvGrpSpPr>
        <p:grpSpPr>
          <a:xfrm>
            <a:off x="15289031" y="9156989"/>
            <a:ext cx="3445019" cy="1814512"/>
            <a:chOff x="0" y="0"/>
            <a:chExt cx="4593358" cy="2419350"/>
          </a:xfrm>
        </p:grpSpPr>
        <p:sp>
          <p:nvSpPr>
            <p:cNvPr id="17" name="Freeform 17"/>
            <p:cNvSpPr/>
            <p:nvPr/>
          </p:nvSpPr>
          <p:spPr>
            <a:xfrm>
              <a:off x="0" y="0"/>
              <a:ext cx="4593358" cy="2419350"/>
            </a:xfrm>
            <a:custGeom>
              <a:avLst/>
              <a:gdLst/>
              <a:ahLst/>
              <a:cxnLst/>
              <a:rect l="l" t="t" r="r" b="b"/>
              <a:pathLst>
                <a:path w="4593358" h="2419350">
                  <a:moveTo>
                    <a:pt x="0" y="0"/>
                  </a:moveTo>
                  <a:lnTo>
                    <a:pt x="4593358" y="0"/>
                  </a:lnTo>
                  <a:lnTo>
                    <a:pt x="4593358" y="2419350"/>
                  </a:lnTo>
                  <a:lnTo>
                    <a:pt x="0" y="2419350"/>
                  </a:lnTo>
                  <a:close/>
                </a:path>
              </a:pathLst>
            </a:custGeom>
            <a:solidFill>
              <a:srgbClr val="000000">
                <a:alpha val="0"/>
              </a:srgbClr>
            </a:solidFill>
          </p:spPr>
        </p:sp>
        <p:sp>
          <p:nvSpPr>
            <p:cNvPr id="18" name="TextBox 18"/>
            <p:cNvSpPr txBox="1"/>
            <p:nvPr/>
          </p:nvSpPr>
          <p:spPr>
            <a:xfrm>
              <a:off x="0" y="-104775"/>
              <a:ext cx="4593358" cy="2524125"/>
            </a:xfrm>
            <a:prstGeom prst="rect">
              <a:avLst/>
            </a:prstGeom>
          </p:spPr>
          <p:txBody>
            <a:bodyPr lIns="0" tIns="0" rIns="0" bIns="0" rtlCol="0" anchor="t"/>
            <a:lstStyle/>
            <a:p>
              <a:pPr algn="l">
                <a:lnSpc>
                  <a:spcPts val="3562"/>
                </a:lnSpc>
              </a:pPr>
              <a:r>
                <a:rPr lang="en-US" sz="2187">
                  <a:solidFill>
                    <a:srgbClr val="FFFFFF"/>
                  </a:solidFill>
                  <a:latin typeface="Arimo"/>
                  <a:ea typeface="Arimo"/>
                  <a:cs typeface="Arimo"/>
                  <a:sym typeface="Arimo"/>
                </a:rPr>
                <a:t>John Mwangi Megwe</a:t>
              </a:r>
            </a:p>
            <a:p>
              <a:pPr algn="l">
                <a:lnSpc>
                  <a:spcPts val="3562"/>
                </a:lnSpc>
              </a:pPr>
              <a:r>
                <a:rPr lang="en-US" sz="2187">
                  <a:solidFill>
                    <a:srgbClr val="FFFFFF"/>
                  </a:solidFill>
                  <a:latin typeface="Papyrus"/>
                  <a:ea typeface="Papyrus"/>
                  <a:cs typeface="Papyrus"/>
                  <a:sym typeface="Papyrus"/>
                </a:rPr>
                <a:t>Zindua Coding School</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1E7D2"/>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FFA"/>
            </a:solidFill>
          </p:spPr>
        </p:sp>
      </p:grpSp>
      <p:grpSp>
        <p:nvGrpSpPr>
          <p:cNvPr id="6" name="Group 6"/>
          <p:cNvGrpSpPr/>
          <p:nvPr/>
        </p:nvGrpSpPr>
        <p:grpSpPr>
          <a:xfrm>
            <a:off x="1441274" y="1549705"/>
            <a:ext cx="16303526" cy="1771947"/>
            <a:chOff x="0" y="0"/>
            <a:chExt cx="21738035" cy="2362597"/>
          </a:xfrm>
        </p:grpSpPr>
        <p:sp>
          <p:nvSpPr>
            <p:cNvPr id="7" name="Freeform 7"/>
            <p:cNvSpPr/>
            <p:nvPr/>
          </p:nvSpPr>
          <p:spPr>
            <a:xfrm>
              <a:off x="0" y="0"/>
              <a:ext cx="21738034" cy="2362597"/>
            </a:xfrm>
            <a:custGeom>
              <a:avLst/>
              <a:gdLst/>
              <a:ahLst/>
              <a:cxnLst/>
              <a:rect l="l" t="t" r="r" b="b"/>
              <a:pathLst>
                <a:path w="21738034" h="2362597">
                  <a:moveTo>
                    <a:pt x="0" y="0"/>
                  </a:moveTo>
                  <a:lnTo>
                    <a:pt x="21738034" y="0"/>
                  </a:lnTo>
                  <a:lnTo>
                    <a:pt x="21738034" y="2362597"/>
                  </a:lnTo>
                  <a:lnTo>
                    <a:pt x="0" y="2362597"/>
                  </a:lnTo>
                  <a:close/>
                </a:path>
              </a:pathLst>
            </a:custGeom>
            <a:solidFill>
              <a:srgbClr val="000000">
                <a:alpha val="0"/>
              </a:srgbClr>
            </a:solidFill>
          </p:spPr>
        </p:sp>
        <p:sp>
          <p:nvSpPr>
            <p:cNvPr id="8" name="TextBox 8"/>
            <p:cNvSpPr txBox="1"/>
            <p:nvPr/>
          </p:nvSpPr>
          <p:spPr>
            <a:xfrm>
              <a:off x="0" y="-19050"/>
              <a:ext cx="21738035" cy="2381647"/>
            </a:xfrm>
            <a:prstGeom prst="rect">
              <a:avLst/>
            </a:prstGeom>
          </p:spPr>
          <p:txBody>
            <a:bodyPr lIns="0" tIns="0" rIns="0" bIns="0" rtlCol="0" anchor="t"/>
            <a:lstStyle/>
            <a:p>
              <a:pPr algn="l">
                <a:lnSpc>
                  <a:spcPts val="6937"/>
                </a:lnSpc>
              </a:pPr>
              <a:r>
                <a:rPr lang="en-US" sz="5562" b="1">
                  <a:solidFill>
                    <a:srgbClr val="3B4540"/>
                  </a:solidFill>
                  <a:latin typeface="Fraunces Bold"/>
                  <a:ea typeface="Fraunces Bold"/>
                  <a:cs typeface="Fraunces Bold"/>
                  <a:sym typeface="Fraunces Bold"/>
                </a:rPr>
                <a:t>Conclusion and Recommendations for AI in Education</a:t>
              </a:r>
            </a:p>
          </p:txBody>
        </p:sp>
      </p:grpSp>
      <p:grpSp>
        <p:nvGrpSpPr>
          <p:cNvPr id="9" name="Group 9"/>
          <p:cNvGrpSpPr/>
          <p:nvPr/>
        </p:nvGrpSpPr>
        <p:grpSpPr>
          <a:xfrm>
            <a:off x="992238" y="4153197"/>
            <a:ext cx="637878" cy="637878"/>
            <a:chOff x="0" y="0"/>
            <a:chExt cx="850503" cy="850503"/>
          </a:xfrm>
        </p:grpSpPr>
        <p:sp>
          <p:nvSpPr>
            <p:cNvPr id="10" name="Freeform 10"/>
            <p:cNvSpPr/>
            <p:nvPr/>
          </p:nvSpPr>
          <p:spPr>
            <a:xfrm>
              <a:off x="0" y="0"/>
              <a:ext cx="850519" cy="850519"/>
            </a:xfrm>
            <a:custGeom>
              <a:avLst/>
              <a:gdLst/>
              <a:ahLst/>
              <a:cxnLst/>
              <a:rect l="l" t="t" r="r" b="b"/>
              <a:pathLst>
                <a:path w="850519" h="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grpSp>
        <p:nvGrpSpPr>
          <p:cNvPr id="11" name="Group 11"/>
          <p:cNvGrpSpPr/>
          <p:nvPr/>
        </p:nvGrpSpPr>
        <p:grpSpPr>
          <a:xfrm>
            <a:off x="1913632" y="4153197"/>
            <a:ext cx="3544044" cy="442912"/>
            <a:chOff x="0" y="0"/>
            <a:chExt cx="4725392" cy="590550"/>
          </a:xfrm>
        </p:grpSpPr>
        <p:sp>
          <p:nvSpPr>
            <p:cNvPr id="12" name="Freeform 12"/>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3" name="TextBox 13"/>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Conclusion</a:t>
              </a:r>
            </a:p>
          </p:txBody>
        </p:sp>
      </p:grpSp>
      <p:grpSp>
        <p:nvGrpSpPr>
          <p:cNvPr id="14" name="Group 14"/>
          <p:cNvGrpSpPr/>
          <p:nvPr/>
        </p:nvGrpSpPr>
        <p:grpSpPr>
          <a:xfrm>
            <a:off x="1913632" y="4766221"/>
            <a:ext cx="7088684" cy="1814512"/>
            <a:chOff x="0" y="0"/>
            <a:chExt cx="9451578" cy="2419350"/>
          </a:xfrm>
        </p:grpSpPr>
        <p:sp>
          <p:nvSpPr>
            <p:cNvPr id="15" name="Freeform 15"/>
            <p:cNvSpPr/>
            <p:nvPr/>
          </p:nvSpPr>
          <p:spPr>
            <a:xfrm>
              <a:off x="0" y="0"/>
              <a:ext cx="9451578" cy="2419350"/>
            </a:xfrm>
            <a:custGeom>
              <a:avLst/>
              <a:gdLst/>
              <a:ahLst/>
              <a:cxnLst/>
              <a:rect l="l" t="t" r="r" b="b"/>
              <a:pathLst>
                <a:path w="9451578" h="2419350">
                  <a:moveTo>
                    <a:pt x="0" y="0"/>
                  </a:moveTo>
                  <a:lnTo>
                    <a:pt x="9451578" y="0"/>
                  </a:lnTo>
                  <a:lnTo>
                    <a:pt x="9451578" y="2419350"/>
                  </a:lnTo>
                  <a:lnTo>
                    <a:pt x="0" y="2419350"/>
                  </a:lnTo>
                  <a:close/>
                </a:path>
              </a:pathLst>
            </a:custGeom>
            <a:solidFill>
              <a:srgbClr val="000000">
                <a:alpha val="0"/>
              </a:srgbClr>
            </a:solidFill>
          </p:spPr>
        </p:sp>
        <p:sp>
          <p:nvSpPr>
            <p:cNvPr id="16" name="TextBox 16"/>
            <p:cNvSpPr txBox="1"/>
            <p:nvPr/>
          </p:nvSpPr>
          <p:spPr>
            <a:xfrm>
              <a:off x="0" y="-104775"/>
              <a:ext cx="9451578" cy="2524125"/>
            </a:xfrm>
            <a:prstGeom prst="rect">
              <a:avLst/>
            </a:prstGeom>
          </p:spPr>
          <p:txBody>
            <a:bodyPr lIns="0" tIns="0" rIns="0" bIns="0" rtlCol="0" anchor="t"/>
            <a:lstStyle/>
            <a:p>
              <a:pPr algn="l">
                <a:lnSpc>
                  <a:spcPts val="3562"/>
                </a:lnSpc>
              </a:pPr>
              <a:r>
                <a:rPr lang="en-US" sz="2187">
                  <a:solidFill>
                    <a:srgbClr val="405449"/>
                  </a:solidFill>
                  <a:latin typeface="Arimo"/>
                  <a:ea typeface="Arimo"/>
                  <a:cs typeface="Arimo"/>
                  <a:sym typeface="Arimo"/>
                </a:rPr>
                <a:t>Students show moderate to high AI awareness, cautious optimism, and value AI’s educational benefits if ethical and relational aspects are preserved.</a:t>
              </a:r>
            </a:p>
          </p:txBody>
        </p:sp>
      </p:grpSp>
      <p:grpSp>
        <p:nvGrpSpPr>
          <p:cNvPr id="17" name="Group 17"/>
          <p:cNvGrpSpPr/>
          <p:nvPr/>
        </p:nvGrpSpPr>
        <p:grpSpPr>
          <a:xfrm>
            <a:off x="9285834" y="4153197"/>
            <a:ext cx="637878" cy="637878"/>
            <a:chOff x="0" y="0"/>
            <a:chExt cx="850503" cy="850503"/>
          </a:xfrm>
        </p:grpSpPr>
        <p:sp>
          <p:nvSpPr>
            <p:cNvPr id="18" name="Freeform 18"/>
            <p:cNvSpPr/>
            <p:nvPr/>
          </p:nvSpPr>
          <p:spPr>
            <a:xfrm>
              <a:off x="0" y="0"/>
              <a:ext cx="850519" cy="850519"/>
            </a:xfrm>
            <a:custGeom>
              <a:avLst/>
              <a:gdLst/>
              <a:ahLst/>
              <a:cxnLst/>
              <a:rect l="l" t="t" r="r" b="b"/>
              <a:pathLst>
                <a:path w="850519" h="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grpSp>
        <p:nvGrpSpPr>
          <p:cNvPr id="19" name="Group 19"/>
          <p:cNvGrpSpPr/>
          <p:nvPr/>
        </p:nvGrpSpPr>
        <p:grpSpPr>
          <a:xfrm>
            <a:off x="10207229" y="4153197"/>
            <a:ext cx="3544044" cy="442912"/>
            <a:chOff x="0" y="0"/>
            <a:chExt cx="4725392" cy="590550"/>
          </a:xfrm>
        </p:grpSpPr>
        <p:sp>
          <p:nvSpPr>
            <p:cNvPr id="20" name="Freeform 20"/>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21" name="TextBox 21"/>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Recommendations</a:t>
              </a:r>
            </a:p>
          </p:txBody>
        </p:sp>
      </p:grpSp>
      <p:grpSp>
        <p:nvGrpSpPr>
          <p:cNvPr id="22" name="Group 22"/>
          <p:cNvGrpSpPr/>
          <p:nvPr/>
        </p:nvGrpSpPr>
        <p:grpSpPr>
          <a:xfrm>
            <a:off x="10207229" y="4766221"/>
            <a:ext cx="7088684" cy="453629"/>
            <a:chOff x="0" y="0"/>
            <a:chExt cx="9451578" cy="604838"/>
          </a:xfrm>
        </p:grpSpPr>
        <p:sp>
          <p:nvSpPr>
            <p:cNvPr id="23" name="Freeform 23"/>
            <p:cNvSpPr/>
            <p:nvPr/>
          </p:nvSpPr>
          <p:spPr>
            <a:xfrm>
              <a:off x="0" y="0"/>
              <a:ext cx="9451578" cy="604838"/>
            </a:xfrm>
            <a:custGeom>
              <a:avLst/>
              <a:gdLst/>
              <a:ahLst/>
              <a:cxnLst/>
              <a:rect l="l" t="t" r="r" b="b"/>
              <a:pathLst>
                <a:path w="9451578" h="604838">
                  <a:moveTo>
                    <a:pt x="0" y="0"/>
                  </a:moveTo>
                  <a:lnTo>
                    <a:pt x="9451578" y="0"/>
                  </a:lnTo>
                  <a:lnTo>
                    <a:pt x="9451578" y="604838"/>
                  </a:lnTo>
                  <a:lnTo>
                    <a:pt x="0" y="604838"/>
                  </a:lnTo>
                  <a:close/>
                </a:path>
              </a:pathLst>
            </a:custGeom>
            <a:solidFill>
              <a:srgbClr val="000000">
                <a:alpha val="0"/>
              </a:srgbClr>
            </a:solidFill>
          </p:spPr>
        </p:sp>
        <p:sp>
          <p:nvSpPr>
            <p:cNvPr id="24" name="TextBox 24"/>
            <p:cNvSpPr txBox="1"/>
            <p:nvPr/>
          </p:nvSpPr>
          <p:spPr>
            <a:xfrm>
              <a:off x="0" y="-104775"/>
              <a:ext cx="945157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Enhance AI literacy through education programs</a:t>
              </a:r>
            </a:p>
          </p:txBody>
        </p:sp>
      </p:grpSp>
      <p:grpSp>
        <p:nvGrpSpPr>
          <p:cNvPr id="25" name="Group 25"/>
          <p:cNvGrpSpPr/>
          <p:nvPr/>
        </p:nvGrpSpPr>
        <p:grpSpPr>
          <a:xfrm>
            <a:off x="10207229" y="5318969"/>
            <a:ext cx="7088684" cy="907256"/>
            <a:chOff x="0" y="0"/>
            <a:chExt cx="9451578" cy="1209675"/>
          </a:xfrm>
        </p:grpSpPr>
        <p:sp>
          <p:nvSpPr>
            <p:cNvPr id="26" name="Freeform 26"/>
            <p:cNvSpPr/>
            <p:nvPr/>
          </p:nvSpPr>
          <p:spPr>
            <a:xfrm>
              <a:off x="0" y="0"/>
              <a:ext cx="9451578" cy="1209675"/>
            </a:xfrm>
            <a:custGeom>
              <a:avLst/>
              <a:gdLst/>
              <a:ahLst/>
              <a:cxnLst/>
              <a:rect l="l" t="t" r="r" b="b"/>
              <a:pathLst>
                <a:path w="9451578" h="1209675">
                  <a:moveTo>
                    <a:pt x="0" y="0"/>
                  </a:moveTo>
                  <a:lnTo>
                    <a:pt x="9451578" y="0"/>
                  </a:lnTo>
                  <a:lnTo>
                    <a:pt x="9451578" y="1209675"/>
                  </a:lnTo>
                  <a:lnTo>
                    <a:pt x="0" y="1209675"/>
                  </a:lnTo>
                  <a:close/>
                </a:path>
              </a:pathLst>
            </a:custGeom>
            <a:solidFill>
              <a:srgbClr val="000000">
                <a:alpha val="0"/>
              </a:srgbClr>
            </a:solidFill>
          </p:spPr>
        </p:sp>
        <p:sp>
          <p:nvSpPr>
            <p:cNvPr id="27" name="TextBox 27"/>
            <p:cNvSpPr txBox="1"/>
            <p:nvPr/>
          </p:nvSpPr>
          <p:spPr>
            <a:xfrm>
              <a:off x="0" y="-104775"/>
              <a:ext cx="9451578" cy="1314450"/>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Preserve student-teacher relationships with hybrid AI models</a:t>
              </a:r>
            </a:p>
          </p:txBody>
        </p:sp>
      </p:grpSp>
      <p:grpSp>
        <p:nvGrpSpPr>
          <p:cNvPr id="28" name="Group 28"/>
          <p:cNvGrpSpPr/>
          <p:nvPr/>
        </p:nvGrpSpPr>
        <p:grpSpPr>
          <a:xfrm>
            <a:off x="10207229" y="6325344"/>
            <a:ext cx="7088684" cy="907256"/>
            <a:chOff x="0" y="0"/>
            <a:chExt cx="9451578" cy="1209675"/>
          </a:xfrm>
        </p:grpSpPr>
        <p:sp>
          <p:nvSpPr>
            <p:cNvPr id="29" name="Freeform 29"/>
            <p:cNvSpPr/>
            <p:nvPr/>
          </p:nvSpPr>
          <p:spPr>
            <a:xfrm>
              <a:off x="0" y="0"/>
              <a:ext cx="9451578" cy="1209675"/>
            </a:xfrm>
            <a:custGeom>
              <a:avLst/>
              <a:gdLst/>
              <a:ahLst/>
              <a:cxnLst/>
              <a:rect l="l" t="t" r="r" b="b"/>
              <a:pathLst>
                <a:path w="9451578" h="1209675">
                  <a:moveTo>
                    <a:pt x="0" y="0"/>
                  </a:moveTo>
                  <a:lnTo>
                    <a:pt x="9451578" y="0"/>
                  </a:lnTo>
                  <a:lnTo>
                    <a:pt x="9451578" y="1209675"/>
                  </a:lnTo>
                  <a:lnTo>
                    <a:pt x="0" y="1209675"/>
                  </a:lnTo>
                  <a:close/>
                </a:path>
              </a:pathLst>
            </a:custGeom>
            <a:solidFill>
              <a:srgbClr val="000000">
                <a:alpha val="0"/>
              </a:srgbClr>
            </a:solidFill>
          </p:spPr>
        </p:sp>
        <p:sp>
          <p:nvSpPr>
            <p:cNvPr id="30" name="TextBox 30"/>
            <p:cNvSpPr txBox="1"/>
            <p:nvPr/>
          </p:nvSpPr>
          <p:spPr>
            <a:xfrm>
              <a:off x="0" y="-104775"/>
              <a:ext cx="9451578" cy="1314450"/>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Design inclusive, accessible student-centered AI tools</a:t>
              </a:r>
            </a:p>
          </p:txBody>
        </p:sp>
      </p:grpSp>
      <p:grpSp>
        <p:nvGrpSpPr>
          <p:cNvPr id="31" name="Group 31"/>
          <p:cNvGrpSpPr/>
          <p:nvPr/>
        </p:nvGrpSpPr>
        <p:grpSpPr>
          <a:xfrm>
            <a:off x="10207229" y="7331720"/>
            <a:ext cx="7088684" cy="907256"/>
            <a:chOff x="0" y="0"/>
            <a:chExt cx="9451578" cy="1209675"/>
          </a:xfrm>
        </p:grpSpPr>
        <p:sp>
          <p:nvSpPr>
            <p:cNvPr id="32" name="Freeform 32"/>
            <p:cNvSpPr/>
            <p:nvPr/>
          </p:nvSpPr>
          <p:spPr>
            <a:xfrm>
              <a:off x="0" y="0"/>
              <a:ext cx="9451578" cy="1209675"/>
            </a:xfrm>
            <a:custGeom>
              <a:avLst/>
              <a:gdLst/>
              <a:ahLst/>
              <a:cxnLst/>
              <a:rect l="l" t="t" r="r" b="b"/>
              <a:pathLst>
                <a:path w="9451578" h="1209675">
                  <a:moveTo>
                    <a:pt x="0" y="0"/>
                  </a:moveTo>
                  <a:lnTo>
                    <a:pt x="9451578" y="0"/>
                  </a:lnTo>
                  <a:lnTo>
                    <a:pt x="9451578" y="1209675"/>
                  </a:lnTo>
                  <a:lnTo>
                    <a:pt x="0" y="1209675"/>
                  </a:lnTo>
                  <a:close/>
                </a:path>
              </a:pathLst>
            </a:custGeom>
            <a:solidFill>
              <a:srgbClr val="000000">
                <a:alpha val="0"/>
              </a:srgbClr>
            </a:solidFill>
          </p:spPr>
        </p:sp>
        <p:sp>
          <p:nvSpPr>
            <p:cNvPr id="33" name="TextBox 33"/>
            <p:cNvSpPr txBox="1"/>
            <p:nvPr/>
          </p:nvSpPr>
          <p:spPr>
            <a:xfrm>
              <a:off x="0" y="-104775"/>
              <a:ext cx="9451578" cy="1314450"/>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Implement ethical policies ensuring transparency and privacy</a:t>
              </a:r>
            </a:p>
          </p:txBody>
        </p:sp>
      </p:grpSp>
      <p:grpSp>
        <p:nvGrpSpPr>
          <p:cNvPr id="34" name="Group 34"/>
          <p:cNvGrpSpPr/>
          <p:nvPr/>
        </p:nvGrpSpPr>
        <p:grpSpPr>
          <a:xfrm>
            <a:off x="10207229" y="8338096"/>
            <a:ext cx="7088684" cy="453629"/>
            <a:chOff x="0" y="0"/>
            <a:chExt cx="9451578" cy="604838"/>
          </a:xfrm>
        </p:grpSpPr>
        <p:sp>
          <p:nvSpPr>
            <p:cNvPr id="35" name="Freeform 35"/>
            <p:cNvSpPr/>
            <p:nvPr/>
          </p:nvSpPr>
          <p:spPr>
            <a:xfrm>
              <a:off x="0" y="0"/>
              <a:ext cx="9451578" cy="604838"/>
            </a:xfrm>
            <a:custGeom>
              <a:avLst/>
              <a:gdLst/>
              <a:ahLst/>
              <a:cxnLst/>
              <a:rect l="l" t="t" r="r" b="b"/>
              <a:pathLst>
                <a:path w="9451578" h="604838">
                  <a:moveTo>
                    <a:pt x="0" y="0"/>
                  </a:moveTo>
                  <a:lnTo>
                    <a:pt x="9451578" y="0"/>
                  </a:lnTo>
                  <a:lnTo>
                    <a:pt x="9451578" y="604838"/>
                  </a:lnTo>
                  <a:lnTo>
                    <a:pt x="0" y="604838"/>
                  </a:lnTo>
                  <a:close/>
                </a:path>
              </a:pathLst>
            </a:custGeom>
            <a:solidFill>
              <a:srgbClr val="000000">
                <a:alpha val="0"/>
              </a:srgbClr>
            </a:solidFill>
          </p:spPr>
        </p:sp>
        <p:sp>
          <p:nvSpPr>
            <p:cNvPr id="36" name="TextBox 36"/>
            <p:cNvSpPr txBox="1"/>
            <p:nvPr/>
          </p:nvSpPr>
          <p:spPr>
            <a:xfrm>
              <a:off x="0" y="-104775"/>
              <a:ext cx="945157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Collect continuous student feedback on AI tools</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EEEE1"/>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FFA"/>
            </a:solidFill>
          </p:spPr>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grpSp>
        <p:nvGrpSpPr>
          <p:cNvPr id="7" name="Group 7"/>
          <p:cNvGrpSpPr/>
          <p:nvPr/>
        </p:nvGrpSpPr>
        <p:grpSpPr>
          <a:xfrm>
            <a:off x="7850237" y="937171"/>
            <a:ext cx="9445526" cy="1771947"/>
            <a:chOff x="0" y="0"/>
            <a:chExt cx="12594035" cy="2362597"/>
          </a:xfrm>
        </p:grpSpPr>
        <p:sp>
          <p:nvSpPr>
            <p:cNvPr id="8" name="Freeform 8"/>
            <p:cNvSpPr/>
            <p:nvPr/>
          </p:nvSpPr>
          <p:spPr>
            <a:xfrm>
              <a:off x="0" y="0"/>
              <a:ext cx="12594035" cy="2362597"/>
            </a:xfrm>
            <a:custGeom>
              <a:avLst/>
              <a:gdLst/>
              <a:ahLst/>
              <a:cxnLst/>
              <a:rect l="l" t="t" r="r" b="b"/>
              <a:pathLst>
                <a:path w="12594035" h="2362597">
                  <a:moveTo>
                    <a:pt x="0" y="0"/>
                  </a:moveTo>
                  <a:lnTo>
                    <a:pt x="12594035" y="0"/>
                  </a:lnTo>
                  <a:lnTo>
                    <a:pt x="12594035" y="2362597"/>
                  </a:lnTo>
                  <a:lnTo>
                    <a:pt x="0" y="2362597"/>
                  </a:lnTo>
                  <a:close/>
                </a:path>
              </a:pathLst>
            </a:custGeom>
            <a:solidFill>
              <a:srgbClr val="000000">
                <a:alpha val="0"/>
              </a:srgbClr>
            </a:solidFill>
          </p:spPr>
        </p:sp>
        <p:sp>
          <p:nvSpPr>
            <p:cNvPr id="9" name="TextBox 9"/>
            <p:cNvSpPr txBox="1"/>
            <p:nvPr/>
          </p:nvSpPr>
          <p:spPr>
            <a:xfrm>
              <a:off x="0" y="-19050"/>
              <a:ext cx="12594035" cy="2381647"/>
            </a:xfrm>
            <a:prstGeom prst="rect">
              <a:avLst/>
            </a:prstGeom>
          </p:spPr>
          <p:txBody>
            <a:bodyPr lIns="0" tIns="0" rIns="0" bIns="0" rtlCol="0" anchor="t"/>
            <a:lstStyle/>
            <a:p>
              <a:pPr algn="l">
                <a:lnSpc>
                  <a:spcPts val="6937"/>
                </a:lnSpc>
              </a:pPr>
              <a:r>
                <a:rPr lang="en-US" sz="5562" b="1">
                  <a:solidFill>
                    <a:srgbClr val="3B4540"/>
                  </a:solidFill>
                  <a:latin typeface="Fraunces Bold"/>
                  <a:ea typeface="Fraunces Bold"/>
                  <a:cs typeface="Fraunces Bold"/>
                  <a:sym typeface="Fraunces Bold"/>
                </a:rPr>
                <a:t>Research Focus and Target Audience</a:t>
              </a:r>
            </a:p>
          </p:txBody>
        </p:sp>
      </p:grpSp>
      <p:grpSp>
        <p:nvGrpSpPr>
          <p:cNvPr id="10" name="Group 10"/>
          <p:cNvGrpSpPr/>
          <p:nvPr/>
        </p:nvGrpSpPr>
        <p:grpSpPr>
          <a:xfrm>
            <a:off x="7850237" y="3134320"/>
            <a:ext cx="9445526" cy="2087315"/>
            <a:chOff x="0" y="0"/>
            <a:chExt cx="12594035" cy="2783087"/>
          </a:xfrm>
        </p:grpSpPr>
        <p:sp>
          <p:nvSpPr>
            <p:cNvPr id="11" name="Freeform 11"/>
            <p:cNvSpPr/>
            <p:nvPr/>
          </p:nvSpPr>
          <p:spPr>
            <a:xfrm>
              <a:off x="0" y="0"/>
              <a:ext cx="12594082" cy="2783078"/>
            </a:xfrm>
            <a:custGeom>
              <a:avLst/>
              <a:gdLst/>
              <a:ahLst/>
              <a:cxnLst/>
              <a:rect l="l" t="t" r="r" b="b"/>
              <a:pathLst>
                <a:path w="12594082" h="2783078">
                  <a:moveTo>
                    <a:pt x="0" y="340233"/>
                  </a:moveTo>
                  <a:cubicBezTo>
                    <a:pt x="0" y="152273"/>
                    <a:pt x="152273" y="0"/>
                    <a:pt x="340233" y="0"/>
                  </a:cubicBezTo>
                  <a:lnTo>
                    <a:pt x="12253849" y="0"/>
                  </a:lnTo>
                  <a:cubicBezTo>
                    <a:pt x="12441809" y="0"/>
                    <a:pt x="12594082" y="152273"/>
                    <a:pt x="12594082" y="340233"/>
                  </a:cubicBezTo>
                  <a:lnTo>
                    <a:pt x="12594082" y="2442845"/>
                  </a:lnTo>
                  <a:cubicBezTo>
                    <a:pt x="12594082" y="2630805"/>
                    <a:pt x="12441809" y="2783078"/>
                    <a:pt x="12253849" y="2783078"/>
                  </a:cubicBezTo>
                  <a:lnTo>
                    <a:pt x="340233" y="2783078"/>
                  </a:lnTo>
                  <a:cubicBezTo>
                    <a:pt x="152273" y="2783078"/>
                    <a:pt x="0" y="2630805"/>
                    <a:pt x="0" y="2442845"/>
                  </a:cubicBezTo>
                  <a:close/>
                </a:path>
              </a:pathLst>
            </a:custGeom>
            <a:solidFill>
              <a:srgbClr val="E8F3E8"/>
            </a:solidFill>
          </p:spPr>
        </p:sp>
      </p:grpSp>
      <p:grpSp>
        <p:nvGrpSpPr>
          <p:cNvPr id="12" name="Group 12"/>
          <p:cNvGrpSpPr/>
          <p:nvPr/>
        </p:nvGrpSpPr>
        <p:grpSpPr>
          <a:xfrm>
            <a:off x="8133755" y="3417838"/>
            <a:ext cx="3544044" cy="442912"/>
            <a:chOff x="0" y="0"/>
            <a:chExt cx="4725392" cy="590550"/>
          </a:xfrm>
        </p:grpSpPr>
        <p:sp>
          <p:nvSpPr>
            <p:cNvPr id="13" name="Freeform 13"/>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4" name="TextBox 14"/>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Problem Statement</a:t>
              </a:r>
            </a:p>
          </p:txBody>
        </p:sp>
      </p:grpSp>
      <p:grpSp>
        <p:nvGrpSpPr>
          <p:cNvPr id="15" name="Group 15"/>
          <p:cNvGrpSpPr/>
          <p:nvPr/>
        </p:nvGrpSpPr>
        <p:grpSpPr>
          <a:xfrm>
            <a:off x="8133755" y="4030861"/>
            <a:ext cx="8878491" cy="907256"/>
            <a:chOff x="0" y="0"/>
            <a:chExt cx="11837988" cy="1209675"/>
          </a:xfrm>
        </p:grpSpPr>
        <p:sp>
          <p:nvSpPr>
            <p:cNvPr id="16" name="Freeform 16"/>
            <p:cNvSpPr/>
            <p:nvPr/>
          </p:nvSpPr>
          <p:spPr>
            <a:xfrm>
              <a:off x="0" y="0"/>
              <a:ext cx="11837988" cy="1209675"/>
            </a:xfrm>
            <a:custGeom>
              <a:avLst/>
              <a:gdLst/>
              <a:ahLst/>
              <a:cxnLst/>
              <a:rect l="l" t="t" r="r" b="b"/>
              <a:pathLst>
                <a:path w="11837988" h="1209675">
                  <a:moveTo>
                    <a:pt x="0" y="0"/>
                  </a:moveTo>
                  <a:lnTo>
                    <a:pt x="11837988" y="0"/>
                  </a:lnTo>
                  <a:lnTo>
                    <a:pt x="11837988" y="1209675"/>
                  </a:lnTo>
                  <a:lnTo>
                    <a:pt x="0" y="1209675"/>
                  </a:lnTo>
                  <a:close/>
                </a:path>
              </a:pathLst>
            </a:custGeom>
            <a:solidFill>
              <a:srgbClr val="000000">
                <a:alpha val="0"/>
              </a:srgbClr>
            </a:solidFill>
          </p:spPr>
        </p:sp>
        <p:sp>
          <p:nvSpPr>
            <p:cNvPr id="17" name="TextBox 17"/>
            <p:cNvSpPr txBox="1"/>
            <p:nvPr/>
          </p:nvSpPr>
          <p:spPr>
            <a:xfrm>
              <a:off x="0" y="-104775"/>
              <a:ext cx="11837988" cy="1314450"/>
            </a:xfrm>
            <a:prstGeom prst="rect">
              <a:avLst/>
            </a:prstGeom>
          </p:spPr>
          <p:txBody>
            <a:bodyPr lIns="0" tIns="0" rIns="0" bIns="0" rtlCol="0" anchor="t"/>
            <a:lstStyle/>
            <a:p>
              <a:pPr algn="l">
                <a:lnSpc>
                  <a:spcPts val="3562"/>
                </a:lnSpc>
              </a:pPr>
              <a:r>
                <a:rPr lang="en-US" sz="2187">
                  <a:solidFill>
                    <a:srgbClr val="405449"/>
                  </a:solidFill>
                  <a:latin typeface="Arimo"/>
                  <a:ea typeface="Arimo"/>
                  <a:cs typeface="Arimo"/>
                  <a:sym typeface="Arimo"/>
                </a:rPr>
                <a:t>Lack of empirical data on students' attitudes toward AI risks ineffective AI deployment and mistrust in education.</a:t>
              </a:r>
            </a:p>
          </p:txBody>
        </p:sp>
      </p:grpSp>
      <p:grpSp>
        <p:nvGrpSpPr>
          <p:cNvPr id="18" name="Group 18"/>
          <p:cNvGrpSpPr/>
          <p:nvPr/>
        </p:nvGrpSpPr>
        <p:grpSpPr>
          <a:xfrm>
            <a:off x="7850237" y="5505152"/>
            <a:ext cx="9445526" cy="3844678"/>
            <a:chOff x="0" y="0"/>
            <a:chExt cx="12594035" cy="5126237"/>
          </a:xfrm>
        </p:grpSpPr>
        <p:sp>
          <p:nvSpPr>
            <p:cNvPr id="19" name="Freeform 19"/>
            <p:cNvSpPr/>
            <p:nvPr/>
          </p:nvSpPr>
          <p:spPr>
            <a:xfrm>
              <a:off x="0" y="0"/>
              <a:ext cx="12594082" cy="5126228"/>
            </a:xfrm>
            <a:custGeom>
              <a:avLst/>
              <a:gdLst/>
              <a:ahLst/>
              <a:cxnLst/>
              <a:rect l="l" t="t" r="r" b="b"/>
              <a:pathLst>
                <a:path w="12594082" h="5126228">
                  <a:moveTo>
                    <a:pt x="0" y="340233"/>
                  </a:moveTo>
                  <a:cubicBezTo>
                    <a:pt x="0" y="152273"/>
                    <a:pt x="152273" y="0"/>
                    <a:pt x="340233" y="0"/>
                  </a:cubicBezTo>
                  <a:lnTo>
                    <a:pt x="12253849" y="0"/>
                  </a:lnTo>
                  <a:cubicBezTo>
                    <a:pt x="12441809" y="0"/>
                    <a:pt x="12594082" y="152273"/>
                    <a:pt x="12594082" y="340233"/>
                  </a:cubicBezTo>
                  <a:lnTo>
                    <a:pt x="12594082" y="4785995"/>
                  </a:lnTo>
                  <a:cubicBezTo>
                    <a:pt x="12594082" y="4973955"/>
                    <a:pt x="12441809" y="5126228"/>
                    <a:pt x="12253849" y="5126228"/>
                  </a:cubicBezTo>
                  <a:lnTo>
                    <a:pt x="340233" y="5126228"/>
                  </a:lnTo>
                  <a:cubicBezTo>
                    <a:pt x="152273" y="5126228"/>
                    <a:pt x="0" y="4973955"/>
                    <a:pt x="0" y="4785995"/>
                  </a:cubicBezTo>
                  <a:close/>
                </a:path>
              </a:pathLst>
            </a:custGeom>
            <a:solidFill>
              <a:srgbClr val="E8F3E8"/>
            </a:solidFill>
          </p:spPr>
        </p:sp>
      </p:grpSp>
      <p:grpSp>
        <p:nvGrpSpPr>
          <p:cNvPr id="20" name="Group 20"/>
          <p:cNvGrpSpPr/>
          <p:nvPr/>
        </p:nvGrpSpPr>
        <p:grpSpPr>
          <a:xfrm>
            <a:off x="8133755" y="5788670"/>
            <a:ext cx="3544044" cy="442912"/>
            <a:chOff x="0" y="0"/>
            <a:chExt cx="4725392" cy="590550"/>
          </a:xfrm>
        </p:grpSpPr>
        <p:sp>
          <p:nvSpPr>
            <p:cNvPr id="21" name="Freeform 21"/>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22" name="TextBox 22"/>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Target Audience</a:t>
              </a:r>
            </a:p>
          </p:txBody>
        </p:sp>
      </p:grpSp>
      <p:grpSp>
        <p:nvGrpSpPr>
          <p:cNvPr id="23" name="Group 23"/>
          <p:cNvGrpSpPr/>
          <p:nvPr/>
        </p:nvGrpSpPr>
        <p:grpSpPr>
          <a:xfrm>
            <a:off x="8133755" y="6401692"/>
            <a:ext cx="8878491" cy="453629"/>
            <a:chOff x="0" y="0"/>
            <a:chExt cx="11837988" cy="604838"/>
          </a:xfrm>
        </p:grpSpPr>
        <p:sp>
          <p:nvSpPr>
            <p:cNvPr id="24" name="Freeform 24"/>
            <p:cNvSpPr/>
            <p:nvPr/>
          </p:nvSpPr>
          <p:spPr>
            <a:xfrm>
              <a:off x="0" y="0"/>
              <a:ext cx="11837988" cy="604838"/>
            </a:xfrm>
            <a:custGeom>
              <a:avLst/>
              <a:gdLst/>
              <a:ahLst/>
              <a:cxnLst/>
              <a:rect l="l" t="t" r="r" b="b"/>
              <a:pathLst>
                <a:path w="11837988" h="604838">
                  <a:moveTo>
                    <a:pt x="0" y="0"/>
                  </a:moveTo>
                  <a:lnTo>
                    <a:pt x="11837988" y="0"/>
                  </a:lnTo>
                  <a:lnTo>
                    <a:pt x="11837988" y="604838"/>
                  </a:lnTo>
                  <a:lnTo>
                    <a:pt x="0" y="604838"/>
                  </a:lnTo>
                  <a:close/>
                </a:path>
              </a:pathLst>
            </a:custGeom>
            <a:solidFill>
              <a:srgbClr val="000000">
                <a:alpha val="0"/>
              </a:srgbClr>
            </a:solidFill>
          </p:spPr>
        </p:sp>
        <p:sp>
          <p:nvSpPr>
            <p:cNvPr id="25" name="TextBox 25"/>
            <p:cNvSpPr txBox="1"/>
            <p:nvPr/>
          </p:nvSpPr>
          <p:spPr>
            <a:xfrm>
              <a:off x="0" y="-104775"/>
              <a:ext cx="1183798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University administration and faculty</a:t>
              </a:r>
            </a:p>
          </p:txBody>
        </p:sp>
      </p:grpSp>
      <p:grpSp>
        <p:nvGrpSpPr>
          <p:cNvPr id="26" name="Group 26"/>
          <p:cNvGrpSpPr/>
          <p:nvPr/>
        </p:nvGrpSpPr>
        <p:grpSpPr>
          <a:xfrm>
            <a:off x="8133755" y="6954441"/>
            <a:ext cx="8878491" cy="453629"/>
            <a:chOff x="0" y="0"/>
            <a:chExt cx="11837988" cy="604838"/>
          </a:xfrm>
        </p:grpSpPr>
        <p:sp>
          <p:nvSpPr>
            <p:cNvPr id="27" name="Freeform 27"/>
            <p:cNvSpPr/>
            <p:nvPr/>
          </p:nvSpPr>
          <p:spPr>
            <a:xfrm>
              <a:off x="0" y="0"/>
              <a:ext cx="11837988" cy="604838"/>
            </a:xfrm>
            <a:custGeom>
              <a:avLst/>
              <a:gdLst/>
              <a:ahLst/>
              <a:cxnLst/>
              <a:rect l="l" t="t" r="r" b="b"/>
              <a:pathLst>
                <a:path w="11837988" h="604838">
                  <a:moveTo>
                    <a:pt x="0" y="0"/>
                  </a:moveTo>
                  <a:lnTo>
                    <a:pt x="11837988" y="0"/>
                  </a:lnTo>
                  <a:lnTo>
                    <a:pt x="11837988" y="604838"/>
                  </a:lnTo>
                  <a:lnTo>
                    <a:pt x="0" y="604838"/>
                  </a:lnTo>
                  <a:close/>
                </a:path>
              </a:pathLst>
            </a:custGeom>
            <a:solidFill>
              <a:srgbClr val="000000">
                <a:alpha val="0"/>
              </a:srgbClr>
            </a:solidFill>
          </p:spPr>
        </p:sp>
        <p:sp>
          <p:nvSpPr>
            <p:cNvPr id="28" name="TextBox 28"/>
            <p:cNvSpPr txBox="1"/>
            <p:nvPr/>
          </p:nvSpPr>
          <p:spPr>
            <a:xfrm>
              <a:off x="0" y="-104775"/>
              <a:ext cx="1183798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EdTech companies and AI developers</a:t>
              </a:r>
            </a:p>
          </p:txBody>
        </p:sp>
      </p:grpSp>
      <p:grpSp>
        <p:nvGrpSpPr>
          <p:cNvPr id="29" name="Group 29"/>
          <p:cNvGrpSpPr/>
          <p:nvPr/>
        </p:nvGrpSpPr>
        <p:grpSpPr>
          <a:xfrm>
            <a:off x="8133755" y="7507189"/>
            <a:ext cx="8878491" cy="453629"/>
            <a:chOff x="0" y="0"/>
            <a:chExt cx="11837988" cy="604838"/>
          </a:xfrm>
        </p:grpSpPr>
        <p:sp>
          <p:nvSpPr>
            <p:cNvPr id="30" name="Freeform 30"/>
            <p:cNvSpPr/>
            <p:nvPr/>
          </p:nvSpPr>
          <p:spPr>
            <a:xfrm>
              <a:off x="0" y="0"/>
              <a:ext cx="11837988" cy="604838"/>
            </a:xfrm>
            <a:custGeom>
              <a:avLst/>
              <a:gdLst/>
              <a:ahLst/>
              <a:cxnLst/>
              <a:rect l="l" t="t" r="r" b="b"/>
              <a:pathLst>
                <a:path w="11837988" h="604838">
                  <a:moveTo>
                    <a:pt x="0" y="0"/>
                  </a:moveTo>
                  <a:lnTo>
                    <a:pt x="11837988" y="0"/>
                  </a:lnTo>
                  <a:lnTo>
                    <a:pt x="11837988" y="604838"/>
                  </a:lnTo>
                  <a:lnTo>
                    <a:pt x="0" y="604838"/>
                  </a:lnTo>
                  <a:close/>
                </a:path>
              </a:pathLst>
            </a:custGeom>
            <a:solidFill>
              <a:srgbClr val="000000">
                <a:alpha val="0"/>
              </a:srgbClr>
            </a:solidFill>
          </p:spPr>
        </p:sp>
        <p:sp>
          <p:nvSpPr>
            <p:cNvPr id="31" name="TextBox 31"/>
            <p:cNvSpPr txBox="1"/>
            <p:nvPr/>
          </p:nvSpPr>
          <p:spPr>
            <a:xfrm>
              <a:off x="0" y="-104775"/>
              <a:ext cx="1183798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Policymakers in education and technology</a:t>
              </a:r>
            </a:p>
          </p:txBody>
        </p:sp>
      </p:grpSp>
      <p:grpSp>
        <p:nvGrpSpPr>
          <p:cNvPr id="32" name="Group 32"/>
          <p:cNvGrpSpPr/>
          <p:nvPr/>
        </p:nvGrpSpPr>
        <p:grpSpPr>
          <a:xfrm>
            <a:off x="8133755" y="8059936"/>
            <a:ext cx="8878491" cy="453629"/>
            <a:chOff x="0" y="0"/>
            <a:chExt cx="11837988" cy="604838"/>
          </a:xfrm>
        </p:grpSpPr>
        <p:sp>
          <p:nvSpPr>
            <p:cNvPr id="33" name="Freeform 33"/>
            <p:cNvSpPr/>
            <p:nvPr/>
          </p:nvSpPr>
          <p:spPr>
            <a:xfrm>
              <a:off x="0" y="0"/>
              <a:ext cx="11837988" cy="604838"/>
            </a:xfrm>
            <a:custGeom>
              <a:avLst/>
              <a:gdLst/>
              <a:ahLst/>
              <a:cxnLst/>
              <a:rect l="l" t="t" r="r" b="b"/>
              <a:pathLst>
                <a:path w="11837988" h="604838">
                  <a:moveTo>
                    <a:pt x="0" y="0"/>
                  </a:moveTo>
                  <a:lnTo>
                    <a:pt x="11837988" y="0"/>
                  </a:lnTo>
                  <a:lnTo>
                    <a:pt x="11837988" y="604838"/>
                  </a:lnTo>
                  <a:lnTo>
                    <a:pt x="0" y="604838"/>
                  </a:lnTo>
                  <a:close/>
                </a:path>
              </a:pathLst>
            </a:custGeom>
            <a:solidFill>
              <a:srgbClr val="000000">
                <a:alpha val="0"/>
              </a:srgbClr>
            </a:solidFill>
          </p:spPr>
        </p:sp>
        <p:sp>
          <p:nvSpPr>
            <p:cNvPr id="34" name="TextBox 34"/>
            <p:cNvSpPr txBox="1"/>
            <p:nvPr/>
          </p:nvSpPr>
          <p:spPr>
            <a:xfrm>
              <a:off x="0" y="-104775"/>
              <a:ext cx="1183798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Academic researchers and think tanks</a:t>
              </a:r>
            </a:p>
          </p:txBody>
        </p:sp>
      </p:grpSp>
      <p:grpSp>
        <p:nvGrpSpPr>
          <p:cNvPr id="35" name="Group 35"/>
          <p:cNvGrpSpPr/>
          <p:nvPr/>
        </p:nvGrpSpPr>
        <p:grpSpPr>
          <a:xfrm>
            <a:off x="8133755" y="8612684"/>
            <a:ext cx="8878491" cy="453629"/>
            <a:chOff x="0" y="0"/>
            <a:chExt cx="11837988" cy="604838"/>
          </a:xfrm>
        </p:grpSpPr>
        <p:sp>
          <p:nvSpPr>
            <p:cNvPr id="36" name="Freeform 36"/>
            <p:cNvSpPr/>
            <p:nvPr/>
          </p:nvSpPr>
          <p:spPr>
            <a:xfrm>
              <a:off x="0" y="0"/>
              <a:ext cx="11837988" cy="604838"/>
            </a:xfrm>
            <a:custGeom>
              <a:avLst/>
              <a:gdLst/>
              <a:ahLst/>
              <a:cxnLst/>
              <a:rect l="l" t="t" r="r" b="b"/>
              <a:pathLst>
                <a:path w="11837988" h="604838">
                  <a:moveTo>
                    <a:pt x="0" y="0"/>
                  </a:moveTo>
                  <a:lnTo>
                    <a:pt x="11837988" y="0"/>
                  </a:lnTo>
                  <a:lnTo>
                    <a:pt x="11837988" y="604838"/>
                  </a:lnTo>
                  <a:lnTo>
                    <a:pt x="0" y="604838"/>
                  </a:lnTo>
                  <a:close/>
                </a:path>
              </a:pathLst>
            </a:custGeom>
            <a:solidFill>
              <a:srgbClr val="000000">
                <a:alpha val="0"/>
              </a:srgbClr>
            </a:solidFill>
          </p:spPr>
        </p:sp>
        <p:sp>
          <p:nvSpPr>
            <p:cNvPr id="37" name="TextBox 37"/>
            <p:cNvSpPr txBox="1"/>
            <p:nvPr/>
          </p:nvSpPr>
          <p:spPr>
            <a:xfrm>
              <a:off x="0" y="-104775"/>
              <a:ext cx="1183798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Student career services</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1E7D2"/>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FFA"/>
            </a:solidFill>
          </p:spPr>
        </p:sp>
      </p:grpSp>
      <p:grpSp>
        <p:nvGrpSpPr>
          <p:cNvPr id="6" name="Group 6"/>
          <p:cNvGrpSpPr/>
          <p:nvPr/>
        </p:nvGrpSpPr>
        <p:grpSpPr>
          <a:xfrm>
            <a:off x="1089811" y="780590"/>
            <a:ext cx="13223379" cy="885974"/>
            <a:chOff x="0" y="0"/>
            <a:chExt cx="17631172" cy="1181298"/>
          </a:xfrm>
        </p:grpSpPr>
        <p:sp>
          <p:nvSpPr>
            <p:cNvPr id="7" name="Freeform 7"/>
            <p:cNvSpPr/>
            <p:nvPr/>
          </p:nvSpPr>
          <p:spPr>
            <a:xfrm>
              <a:off x="0" y="0"/>
              <a:ext cx="17631172" cy="1181298"/>
            </a:xfrm>
            <a:custGeom>
              <a:avLst/>
              <a:gdLst/>
              <a:ahLst/>
              <a:cxnLst/>
              <a:rect l="l" t="t" r="r" b="b"/>
              <a:pathLst>
                <a:path w="17631172" h="1181298">
                  <a:moveTo>
                    <a:pt x="0" y="0"/>
                  </a:moveTo>
                  <a:lnTo>
                    <a:pt x="17631172" y="0"/>
                  </a:lnTo>
                  <a:lnTo>
                    <a:pt x="17631172" y="1181298"/>
                  </a:lnTo>
                  <a:lnTo>
                    <a:pt x="0" y="1181298"/>
                  </a:lnTo>
                  <a:close/>
                </a:path>
              </a:pathLst>
            </a:custGeom>
            <a:solidFill>
              <a:srgbClr val="000000">
                <a:alpha val="0"/>
              </a:srgbClr>
            </a:solidFill>
          </p:spPr>
        </p:sp>
        <p:sp>
          <p:nvSpPr>
            <p:cNvPr id="8" name="TextBox 8"/>
            <p:cNvSpPr txBox="1"/>
            <p:nvPr/>
          </p:nvSpPr>
          <p:spPr>
            <a:xfrm>
              <a:off x="0" y="-19050"/>
              <a:ext cx="17631172" cy="1200348"/>
            </a:xfrm>
            <a:prstGeom prst="rect">
              <a:avLst/>
            </a:prstGeom>
          </p:spPr>
          <p:txBody>
            <a:bodyPr lIns="0" tIns="0" rIns="0" bIns="0" rtlCol="0" anchor="t"/>
            <a:lstStyle/>
            <a:p>
              <a:pPr algn="l">
                <a:lnSpc>
                  <a:spcPts val="6937"/>
                </a:lnSpc>
              </a:pPr>
              <a:r>
                <a:rPr lang="en-US" sz="5562" b="1">
                  <a:solidFill>
                    <a:srgbClr val="3B4540"/>
                  </a:solidFill>
                  <a:latin typeface="Fraunces Bold"/>
                  <a:ea typeface="Fraunces Bold"/>
                  <a:cs typeface="Fraunces Bold"/>
                  <a:sym typeface="Fraunces Bold"/>
                </a:rPr>
                <a:t>Research Questions and Background</a:t>
              </a:r>
            </a:p>
          </p:txBody>
        </p:sp>
      </p:grpSp>
      <p:grpSp>
        <p:nvGrpSpPr>
          <p:cNvPr id="9" name="Group 9"/>
          <p:cNvGrpSpPr/>
          <p:nvPr/>
        </p:nvGrpSpPr>
        <p:grpSpPr>
          <a:xfrm>
            <a:off x="964236" y="2472808"/>
            <a:ext cx="637878" cy="637878"/>
            <a:chOff x="0" y="0"/>
            <a:chExt cx="850503" cy="850503"/>
          </a:xfrm>
        </p:grpSpPr>
        <p:sp>
          <p:nvSpPr>
            <p:cNvPr id="10" name="Freeform 10"/>
            <p:cNvSpPr/>
            <p:nvPr/>
          </p:nvSpPr>
          <p:spPr>
            <a:xfrm>
              <a:off x="0" y="0"/>
              <a:ext cx="850519" cy="850519"/>
            </a:xfrm>
            <a:custGeom>
              <a:avLst/>
              <a:gdLst/>
              <a:ahLst/>
              <a:cxnLst/>
              <a:rect l="l" t="t" r="r" b="b"/>
              <a:pathLst>
                <a:path w="850519" h="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grpSp>
        <p:nvGrpSpPr>
          <p:cNvPr id="11" name="Group 11"/>
          <p:cNvGrpSpPr/>
          <p:nvPr/>
        </p:nvGrpSpPr>
        <p:grpSpPr>
          <a:xfrm>
            <a:off x="1885631" y="2472808"/>
            <a:ext cx="4345781" cy="442912"/>
            <a:chOff x="0" y="0"/>
            <a:chExt cx="5794375" cy="590550"/>
          </a:xfrm>
        </p:grpSpPr>
        <p:sp>
          <p:nvSpPr>
            <p:cNvPr id="12" name="Freeform 12"/>
            <p:cNvSpPr/>
            <p:nvPr/>
          </p:nvSpPr>
          <p:spPr>
            <a:xfrm>
              <a:off x="0" y="0"/>
              <a:ext cx="5794375" cy="590550"/>
            </a:xfrm>
            <a:custGeom>
              <a:avLst/>
              <a:gdLst/>
              <a:ahLst/>
              <a:cxnLst/>
              <a:rect l="l" t="t" r="r" b="b"/>
              <a:pathLst>
                <a:path w="5794375" h="590550">
                  <a:moveTo>
                    <a:pt x="0" y="0"/>
                  </a:moveTo>
                  <a:lnTo>
                    <a:pt x="5794375" y="0"/>
                  </a:lnTo>
                  <a:lnTo>
                    <a:pt x="5794375" y="590550"/>
                  </a:lnTo>
                  <a:lnTo>
                    <a:pt x="0" y="590550"/>
                  </a:lnTo>
                  <a:close/>
                </a:path>
              </a:pathLst>
            </a:custGeom>
            <a:solidFill>
              <a:srgbClr val="000000">
                <a:alpha val="0"/>
              </a:srgbClr>
            </a:solidFill>
          </p:spPr>
        </p:sp>
        <p:sp>
          <p:nvSpPr>
            <p:cNvPr id="13" name="TextBox 13"/>
            <p:cNvSpPr txBox="1"/>
            <p:nvPr/>
          </p:nvSpPr>
          <p:spPr>
            <a:xfrm>
              <a:off x="0" y="-9525"/>
              <a:ext cx="5794375"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Key Research Questions</a:t>
              </a:r>
            </a:p>
          </p:txBody>
        </p:sp>
      </p:grpSp>
      <p:grpSp>
        <p:nvGrpSpPr>
          <p:cNvPr id="14" name="Group 14"/>
          <p:cNvGrpSpPr/>
          <p:nvPr/>
        </p:nvGrpSpPr>
        <p:grpSpPr>
          <a:xfrm>
            <a:off x="9225341" y="2372678"/>
            <a:ext cx="637877" cy="637877"/>
            <a:chOff x="0" y="0"/>
            <a:chExt cx="850503" cy="850503"/>
          </a:xfrm>
        </p:grpSpPr>
        <p:sp>
          <p:nvSpPr>
            <p:cNvPr id="15" name="Freeform 15"/>
            <p:cNvSpPr/>
            <p:nvPr/>
          </p:nvSpPr>
          <p:spPr>
            <a:xfrm>
              <a:off x="0" y="0"/>
              <a:ext cx="850519" cy="850519"/>
            </a:xfrm>
            <a:custGeom>
              <a:avLst/>
              <a:gdLst/>
              <a:ahLst/>
              <a:cxnLst/>
              <a:rect l="l" t="t" r="r" b="b"/>
              <a:pathLst>
                <a:path w="850519" h="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grpSp>
        <p:nvGrpSpPr>
          <p:cNvPr id="16" name="Group 16"/>
          <p:cNvGrpSpPr/>
          <p:nvPr/>
        </p:nvGrpSpPr>
        <p:grpSpPr>
          <a:xfrm>
            <a:off x="10035224" y="2392218"/>
            <a:ext cx="3544044" cy="442912"/>
            <a:chOff x="0" y="0"/>
            <a:chExt cx="4725392" cy="590550"/>
          </a:xfrm>
        </p:grpSpPr>
        <p:sp>
          <p:nvSpPr>
            <p:cNvPr id="17" name="Freeform 17"/>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8" name="TextBox 18"/>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Background</a:t>
              </a:r>
            </a:p>
          </p:txBody>
        </p:sp>
      </p:grpSp>
      <p:grpSp>
        <p:nvGrpSpPr>
          <p:cNvPr id="19" name="Group 19"/>
          <p:cNvGrpSpPr/>
          <p:nvPr/>
        </p:nvGrpSpPr>
        <p:grpSpPr>
          <a:xfrm>
            <a:off x="9743672" y="3110685"/>
            <a:ext cx="8377059" cy="5381080"/>
            <a:chOff x="0" y="0"/>
            <a:chExt cx="11169412" cy="7174773"/>
          </a:xfrm>
        </p:grpSpPr>
        <p:sp>
          <p:nvSpPr>
            <p:cNvPr id="20" name="Freeform 20"/>
            <p:cNvSpPr/>
            <p:nvPr/>
          </p:nvSpPr>
          <p:spPr>
            <a:xfrm>
              <a:off x="0" y="0"/>
              <a:ext cx="11169412" cy="7174774"/>
            </a:xfrm>
            <a:custGeom>
              <a:avLst/>
              <a:gdLst/>
              <a:ahLst/>
              <a:cxnLst/>
              <a:rect l="l" t="t" r="r" b="b"/>
              <a:pathLst>
                <a:path w="11169412" h="7174774">
                  <a:moveTo>
                    <a:pt x="0" y="0"/>
                  </a:moveTo>
                  <a:lnTo>
                    <a:pt x="11169412" y="0"/>
                  </a:lnTo>
                  <a:lnTo>
                    <a:pt x="11169412" y="7174774"/>
                  </a:lnTo>
                  <a:lnTo>
                    <a:pt x="0" y="7174774"/>
                  </a:lnTo>
                  <a:close/>
                </a:path>
              </a:pathLst>
            </a:custGeom>
            <a:solidFill>
              <a:srgbClr val="000000">
                <a:alpha val="0"/>
              </a:srgbClr>
            </a:solidFill>
          </p:spPr>
        </p:sp>
        <p:sp>
          <p:nvSpPr>
            <p:cNvPr id="21" name="TextBox 21"/>
            <p:cNvSpPr txBox="1"/>
            <p:nvPr/>
          </p:nvSpPr>
          <p:spPr>
            <a:xfrm>
              <a:off x="0" y="-266700"/>
              <a:ext cx="11169412" cy="7441473"/>
            </a:xfrm>
            <a:prstGeom prst="rect">
              <a:avLst/>
            </a:prstGeom>
          </p:spPr>
          <p:txBody>
            <a:bodyPr lIns="0" tIns="0" rIns="0" bIns="0" rtlCol="0" anchor="t"/>
            <a:lstStyle/>
            <a:p>
              <a:pPr marL="329902" lvl="1" indent="-164951" algn="l">
                <a:lnSpc>
                  <a:spcPts val="5250"/>
                </a:lnSpc>
                <a:buFont typeface="Arial"/>
                <a:buChar char="•"/>
              </a:pPr>
              <a:r>
                <a:rPr lang="en-US" sz="2187">
                  <a:solidFill>
                    <a:srgbClr val="405449"/>
                  </a:solidFill>
                  <a:latin typeface="Arimo"/>
                  <a:ea typeface="Arimo"/>
                  <a:cs typeface="Arimo"/>
                  <a:sym typeface="Arimo"/>
                </a:rPr>
                <a:t>AI enables adaptive learning, personalized feedback, and administrative automation. Its integration in Romania surged post-2010, especially in technical universities.</a:t>
              </a:r>
            </a:p>
            <a:p>
              <a:pPr marL="329902" lvl="1" indent="-164951" algn="l">
                <a:lnSpc>
                  <a:spcPts val="5250"/>
                </a:lnSpc>
                <a:buFont typeface="Arial"/>
                <a:buChar char="•"/>
              </a:pPr>
              <a:r>
                <a:rPr lang="en-US" sz="2187">
                  <a:solidFill>
                    <a:srgbClr val="405449"/>
                  </a:solidFill>
                  <a:latin typeface="Arimo"/>
                  <a:ea typeface="Arimo"/>
                  <a:cs typeface="Arimo"/>
                  <a:sym typeface="Arimo"/>
                </a:rPr>
                <a:t>Key concerns include dehumanization, job displacement, and over-reliance on technology. Ethical gaps risk exacerbating inequality and undermining trust in education.</a:t>
              </a:r>
            </a:p>
            <a:p>
              <a:pPr marL="329902" lvl="1" indent="-164951" algn="l">
                <a:lnSpc>
                  <a:spcPts val="5250"/>
                </a:lnSpc>
                <a:buFont typeface="Arial"/>
                <a:buChar char="•"/>
              </a:pPr>
              <a:r>
                <a:rPr lang="en-US" sz="2187">
                  <a:solidFill>
                    <a:srgbClr val="405449"/>
                  </a:solidFill>
                  <a:latin typeface="Arimo"/>
                  <a:ea typeface="Arimo"/>
                  <a:cs typeface="Arimo"/>
                  <a:sym typeface="Arimo"/>
                </a:rPr>
                <a:t>Sustainable AI must align with learners’ needs and institutional values. Prioritizing ethics ensures equitable access and long-term acceptance.</a:t>
              </a:r>
            </a:p>
          </p:txBody>
        </p:sp>
      </p:grpSp>
      <p:grpSp>
        <p:nvGrpSpPr>
          <p:cNvPr id="22" name="Group 22"/>
          <p:cNvGrpSpPr/>
          <p:nvPr/>
        </p:nvGrpSpPr>
        <p:grpSpPr>
          <a:xfrm>
            <a:off x="1434969" y="3447305"/>
            <a:ext cx="6537401" cy="4828245"/>
            <a:chOff x="0" y="0"/>
            <a:chExt cx="8716535" cy="6437660"/>
          </a:xfrm>
        </p:grpSpPr>
        <p:sp>
          <p:nvSpPr>
            <p:cNvPr id="23" name="Freeform 23"/>
            <p:cNvSpPr/>
            <p:nvPr/>
          </p:nvSpPr>
          <p:spPr>
            <a:xfrm>
              <a:off x="0" y="0"/>
              <a:ext cx="8716535" cy="6437660"/>
            </a:xfrm>
            <a:custGeom>
              <a:avLst/>
              <a:gdLst/>
              <a:ahLst/>
              <a:cxnLst/>
              <a:rect l="l" t="t" r="r" b="b"/>
              <a:pathLst>
                <a:path w="8716535" h="6437660">
                  <a:moveTo>
                    <a:pt x="0" y="0"/>
                  </a:moveTo>
                  <a:lnTo>
                    <a:pt x="8716535" y="0"/>
                  </a:lnTo>
                  <a:lnTo>
                    <a:pt x="8716535" y="6437660"/>
                  </a:lnTo>
                  <a:lnTo>
                    <a:pt x="0" y="6437660"/>
                  </a:lnTo>
                  <a:close/>
                </a:path>
              </a:pathLst>
            </a:custGeom>
            <a:solidFill>
              <a:srgbClr val="000000">
                <a:alpha val="0"/>
              </a:srgbClr>
            </a:solidFill>
          </p:spPr>
        </p:sp>
        <p:sp>
          <p:nvSpPr>
            <p:cNvPr id="24" name="TextBox 24"/>
            <p:cNvSpPr txBox="1"/>
            <p:nvPr/>
          </p:nvSpPr>
          <p:spPr>
            <a:xfrm>
              <a:off x="0" y="-19050"/>
              <a:ext cx="8716535" cy="6456710"/>
            </a:xfrm>
            <a:prstGeom prst="rect">
              <a:avLst/>
            </a:prstGeom>
          </p:spPr>
          <p:txBody>
            <a:bodyPr lIns="0" tIns="0" rIns="0" bIns="0" rtlCol="0" anchor="t"/>
            <a:lstStyle/>
            <a:p>
              <a:pPr marL="329902" lvl="1" indent="-164951" algn="l">
                <a:lnSpc>
                  <a:spcPts val="2625"/>
                </a:lnSpc>
                <a:buFont typeface="Arial"/>
                <a:buChar char="•"/>
              </a:pPr>
              <a:r>
                <a:rPr lang="en-US" sz="2187">
                  <a:solidFill>
                    <a:srgbClr val="405449"/>
                  </a:solidFill>
                  <a:latin typeface="Arimo"/>
                  <a:ea typeface="Arimo"/>
                  <a:cs typeface="Arimo"/>
                  <a:sym typeface="Arimo"/>
                </a:rPr>
                <a:t>Students’ AI Knowledge &amp; Learning Sources</a:t>
              </a:r>
            </a:p>
            <a:p>
              <a:pPr marL="329902" lvl="1" indent="-164951" algn="l">
                <a:lnSpc>
                  <a:spcPts val="2625"/>
                </a:lnSpc>
              </a:pPr>
              <a:endParaRPr lang="en-US" sz="2187">
                <a:solidFill>
                  <a:srgbClr val="405449"/>
                </a:solidFill>
                <a:latin typeface="Arimo"/>
                <a:ea typeface="Arimo"/>
                <a:cs typeface="Arimo"/>
                <a:sym typeface="Arimo"/>
              </a:endParaRPr>
            </a:p>
            <a:p>
              <a:pPr marL="329902" lvl="1" indent="-164951" algn="l">
                <a:lnSpc>
                  <a:spcPts val="2625"/>
                </a:lnSpc>
                <a:buFont typeface="Arial"/>
                <a:buChar char="•"/>
              </a:pPr>
              <a:r>
                <a:rPr lang="en-US" sz="2187">
                  <a:solidFill>
                    <a:srgbClr val="405449"/>
                  </a:solidFill>
                  <a:latin typeface="Arimo"/>
                  <a:ea typeface="Arimo"/>
                  <a:cs typeface="Arimo"/>
                  <a:sym typeface="Arimo"/>
                </a:rPr>
                <a:t>Attitudes on AI’s Societal &amp; Economic Impact</a:t>
              </a:r>
            </a:p>
            <a:p>
              <a:pPr marL="329902" lvl="1" indent="-164951" algn="l">
                <a:lnSpc>
                  <a:spcPts val="2625"/>
                </a:lnSpc>
              </a:pPr>
              <a:endParaRPr lang="en-US" sz="2187">
                <a:solidFill>
                  <a:srgbClr val="405449"/>
                </a:solidFill>
                <a:latin typeface="Arimo"/>
                <a:ea typeface="Arimo"/>
                <a:cs typeface="Arimo"/>
                <a:sym typeface="Arimo"/>
              </a:endParaRPr>
            </a:p>
            <a:p>
              <a:pPr marL="329902" lvl="1" indent="-164951" algn="l">
                <a:lnSpc>
                  <a:spcPts val="2625"/>
                </a:lnSpc>
                <a:buFont typeface="Arial"/>
                <a:buChar char="•"/>
              </a:pPr>
              <a:r>
                <a:rPr lang="en-US" sz="2187">
                  <a:solidFill>
                    <a:srgbClr val="405449"/>
                  </a:solidFill>
                  <a:latin typeface="Arimo"/>
                  <a:ea typeface="Arimo"/>
                  <a:cs typeface="Arimo"/>
                  <a:sym typeface="Arimo"/>
                </a:rPr>
                <a:t>Emotional Associations with AI</a:t>
              </a:r>
            </a:p>
            <a:p>
              <a:pPr marL="329902" lvl="1" indent="-164951" algn="l">
                <a:lnSpc>
                  <a:spcPts val="2625"/>
                </a:lnSpc>
              </a:pPr>
              <a:endParaRPr lang="en-US" sz="2187">
                <a:solidFill>
                  <a:srgbClr val="405449"/>
                </a:solidFill>
                <a:latin typeface="Arimo"/>
                <a:ea typeface="Arimo"/>
                <a:cs typeface="Arimo"/>
                <a:sym typeface="Arimo"/>
              </a:endParaRPr>
            </a:p>
            <a:p>
              <a:pPr marL="329902" lvl="1" indent="-164951" algn="l">
                <a:lnSpc>
                  <a:spcPts val="2625"/>
                </a:lnSpc>
                <a:buFont typeface="Arial"/>
                <a:buChar char="•"/>
              </a:pPr>
              <a:r>
                <a:rPr lang="en-US" sz="2187">
                  <a:solidFill>
                    <a:srgbClr val="405449"/>
                  </a:solidFill>
                  <a:latin typeface="Arimo"/>
                  <a:ea typeface="Arimo"/>
                  <a:cs typeface="Arimo"/>
                  <a:sym typeface="Arimo"/>
                </a:rPr>
                <a:t>Key Sectors Affected by AI</a:t>
              </a:r>
            </a:p>
            <a:p>
              <a:pPr marL="329902" lvl="1" indent="-164951" algn="l">
                <a:lnSpc>
                  <a:spcPts val="2625"/>
                </a:lnSpc>
              </a:pPr>
              <a:endParaRPr lang="en-US" sz="2187">
                <a:solidFill>
                  <a:srgbClr val="405449"/>
                </a:solidFill>
                <a:latin typeface="Arimo"/>
                <a:ea typeface="Arimo"/>
                <a:cs typeface="Arimo"/>
                <a:sym typeface="Arimo"/>
              </a:endParaRPr>
            </a:p>
            <a:p>
              <a:pPr marL="329902" lvl="1" indent="-164951" algn="l">
                <a:lnSpc>
                  <a:spcPts val="2625"/>
                </a:lnSpc>
                <a:buFont typeface="Arial"/>
                <a:buChar char="•"/>
              </a:pPr>
              <a:r>
                <a:rPr lang="en-US" sz="2187">
                  <a:solidFill>
                    <a:srgbClr val="405449"/>
                  </a:solidFill>
                  <a:latin typeface="Arimo"/>
                  <a:ea typeface="Arimo"/>
                  <a:cs typeface="Arimo"/>
                  <a:sym typeface="Arimo"/>
                </a:rPr>
                <a:t>AI’s Role in Job Loss vs. Economic Growth</a:t>
              </a:r>
            </a:p>
            <a:p>
              <a:pPr marL="329902" lvl="1" indent="-164951" algn="l">
                <a:lnSpc>
                  <a:spcPts val="2625"/>
                </a:lnSpc>
              </a:pPr>
              <a:endParaRPr lang="en-US" sz="2187">
                <a:solidFill>
                  <a:srgbClr val="405449"/>
                </a:solidFill>
                <a:latin typeface="Arimo"/>
                <a:ea typeface="Arimo"/>
                <a:cs typeface="Arimo"/>
                <a:sym typeface="Arimo"/>
              </a:endParaRPr>
            </a:p>
            <a:p>
              <a:pPr marL="329902" lvl="1" indent="-164951" algn="l">
                <a:lnSpc>
                  <a:spcPts val="2625"/>
                </a:lnSpc>
                <a:buFont typeface="Arial"/>
                <a:buChar char="•"/>
              </a:pPr>
              <a:r>
                <a:rPr lang="en-US" sz="2187">
                  <a:solidFill>
                    <a:srgbClr val="405449"/>
                  </a:solidFill>
                  <a:latin typeface="Arimo"/>
                  <a:ea typeface="Arimo"/>
                  <a:cs typeface="Arimo"/>
                  <a:sym typeface="Arimo"/>
                </a:rPr>
                <a:t>Perceived Usefulness of AI in Education</a:t>
              </a:r>
            </a:p>
            <a:p>
              <a:pPr marL="329902" lvl="1" indent="-164951" algn="l">
                <a:lnSpc>
                  <a:spcPts val="2625"/>
                </a:lnSpc>
              </a:pPr>
              <a:endParaRPr lang="en-US" sz="2187">
                <a:solidFill>
                  <a:srgbClr val="405449"/>
                </a:solidFill>
                <a:latin typeface="Arimo"/>
                <a:ea typeface="Arimo"/>
                <a:cs typeface="Arimo"/>
                <a:sym typeface="Arimo"/>
              </a:endParaRPr>
            </a:p>
            <a:p>
              <a:pPr marL="329902" lvl="1" indent="-164951" algn="l">
                <a:lnSpc>
                  <a:spcPts val="2625"/>
                </a:lnSpc>
                <a:buFont typeface="Arial"/>
                <a:buChar char="•"/>
              </a:pPr>
              <a:r>
                <a:rPr lang="en-US" sz="2187">
                  <a:solidFill>
                    <a:srgbClr val="405449"/>
                  </a:solidFill>
                  <a:latin typeface="Arimo"/>
                  <a:ea typeface="Arimo"/>
                  <a:cs typeface="Arimo"/>
                  <a:sym typeface="Arimo"/>
                </a:rPr>
                <a:t>Advantages &amp; Risks of AI in Learning</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2D05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EEEE1"/>
            </a:solidFill>
          </p:spPr>
        </p:sp>
      </p:grpSp>
      <p:grpSp>
        <p:nvGrpSpPr>
          <p:cNvPr id="6" name="Group 6"/>
          <p:cNvGrpSpPr/>
          <p:nvPr/>
        </p:nvGrpSpPr>
        <p:grpSpPr>
          <a:xfrm>
            <a:off x="1089811" y="2505149"/>
            <a:ext cx="15326766" cy="885974"/>
            <a:chOff x="0" y="0"/>
            <a:chExt cx="20435688" cy="1181298"/>
          </a:xfrm>
        </p:grpSpPr>
        <p:sp>
          <p:nvSpPr>
            <p:cNvPr id="7" name="Freeform 7"/>
            <p:cNvSpPr/>
            <p:nvPr/>
          </p:nvSpPr>
          <p:spPr>
            <a:xfrm>
              <a:off x="0" y="0"/>
              <a:ext cx="20435689" cy="1181298"/>
            </a:xfrm>
            <a:custGeom>
              <a:avLst/>
              <a:gdLst/>
              <a:ahLst/>
              <a:cxnLst/>
              <a:rect l="l" t="t" r="r" b="b"/>
              <a:pathLst>
                <a:path w="20435689" h="1181298">
                  <a:moveTo>
                    <a:pt x="0" y="0"/>
                  </a:moveTo>
                  <a:lnTo>
                    <a:pt x="20435689" y="0"/>
                  </a:lnTo>
                  <a:lnTo>
                    <a:pt x="20435689" y="1181298"/>
                  </a:lnTo>
                  <a:lnTo>
                    <a:pt x="0" y="1181298"/>
                  </a:lnTo>
                  <a:close/>
                </a:path>
              </a:pathLst>
            </a:custGeom>
            <a:solidFill>
              <a:srgbClr val="000000">
                <a:alpha val="0"/>
              </a:srgbClr>
            </a:solidFill>
          </p:spPr>
        </p:sp>
        <p:sp>
          <p:nvSpPr>
            <p:cNvPr id="8" name="TextBox 8"/>
            <p:cNvSpPr txBox="1"/>
            <p:nvPr/>
          </p:nvSpPr>
          <p:spPr>
            <a:xfrm>
              <a:off x="0" y="-19050"/>
              <a:ext cx="20435688" cy="1200348"/>
            </a:xfrm>
            <a:prstGeom prst="rect">
              <a:avLst/>
            </a:prstGeom>
          </p:spPr>
          <p:txBody>
            <a:bodyPr lIns="0" tIns="0" rIns="0" bIns="0" rtlCol="0" anchor="t"/>
            <a:lstStyle/>
            <a:p>
              <a:pPr algn="l">
                <a:lnSpc>
                  <a:spcPts val="6937"/>
                </a:lnSpc>
              </a:pPr>
              <a:r>
                <a:rPr lang="en-US" sz="5562" b="1">
                  <a:solidFill>
                    <a:srgbClr val="000000"/>
                  </a:solidFill>
                  <a:latin typeface="Fraunces Bold"/>
                  <a:ea typeface="Fraunces Bold"/>
                  <a:cs typeface="Fraunces Bold"/>
                  <a:sym typeface="Fraunces Bold"/>
                </a:rPr>
                <a:t>Methodology: Data Collection and Analysis</a:t>
              </a:r>
            </a:p>
          </p:txBody>
        </p:sp>
      </p:grpSp>
      <p:grpSp>
        <p:nvGrpSpPr>
          <p:cNvPr id="9" name="Group 9"/>
          <p:cNvGrpSpPr/>
          <p:nvPr/>
        </p:nvGrpSpPr>
        <p:grpSpPr>
          <a:xfrm>
            <a:off x="992238" y="4542830"/>
            <a:ext cx="3544044" cy="442912"/>
            <a:chOff x="0" y="0"/>
            <a:chExt cx="4725392" cy="590550"/>
          </a:xfrm>
        </p:grpSpPr>
        <p:sp>
          <p:nvSpPr>
            <p:cNvPr id="10" name="Freeform 10"/>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1" name="TextBox 11"/>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000000"/>
                  </a:solidFill>
                  <a:latin typeface="Fraunces Bold"/>
                  <a:ea typeface="Fraunces Bold"/>
                  <a:cs typeface="Fraunces Bold"/>
                  <a:sym typeface="Fraunces Bold"/>
                </a:rPr>
                <a:t>Data Collection</a:t>
              </a:r>
            </a:p>
          </p:txBody>
        </p:sp>
      </p:grpSp>
      <p:grpSp>
        <p:nvGrpSpPr>
          <p:cNvPr id="12" name="Group 12"/>
          <p:cNvGrpSpPr/>
          <p:nvPr/>
        </p:nvGrpSpPr>
        <p:grpSpPr>
          <a:xfrm>
            <a:off x="992238" y="5269260"/>
            <a:ext cx="4972645" cy="1360885"/>
            <a:chOff x="0" y="0"/>
            <a:chExt cx="6630193" cy="1814513"/>
          </a:xfrm>
        </p:grpSpPr>
        <p:sp>
          <p:nvSpPr>
            <p:cNvPr id="13" name="Freeform 13"/>
            <p:cNvSpPr/>
            <p:nvPr/>
          </p:nvSpPr>
          <p:spPr>
            <a:xfrm>
              <a:off x="0" y="0"/>
              <a:ext cx="6630193" cy="1814513"/>
            </a:xfrm>
            <a:custGeom>
              <a:avLst/>
              <a:gdLst/>
              <a:ahLst/>
              <a:cxnLst/>
              <a:rect l="l" t="t" r="r" b="b"/>
              <a:pathLst>
                <a:path w="6630193" h="1814513">
                  <a:moveTo>
                    <a:pt x="0" y="0"/>
                  </a:moveTo>
                  <a:lnTo>
                    <a:pt x="6630193" y="0"/>
                  </a:lnTo>
                  <a:lnTo>
                    <a:pt x="6630193" y="1814513"/>
                  </a:lnTo>
                  <a:lnTo>
                    <a:pt x="0" y="1814513"/>
                  </a:lnTo>
                  <a:close/>
                </a:path>
              </a:pathLst>
            </a:custGeom>
            <a:solidFill>
              <a:srgbClr val="000000">
                <a:alpha val="0"/>
              </a:srgbClr>
            </a:solidFill>
          </p:spPr>
        </p:sp>
        <p:sp>
          <p:nvSpPr>
            <p:cNvPr id="14" name="TextBox 14"/>
            <p:cNvSpPr txBox="1"/>
            <p:nvPr/>
          </p:nvSpPr>
          <p:spPr>
            <a:xfrm>
              <a:off x="0" y="-104775"/>
              <a:ext cx="6630193" cy="1919288"/>
            </a:xfrm>
            <a:prstGeom prst="rect">
              <a:avLst/>
            </a:prstGeom>
          </p:spPr>
          <p:txBody>
            <a:bodyPr lIns="0" tIns="0" rIns="0" bIns="0" rtlCol="0" anchor="t"/>
            <a:lstStyle/>
            <a:p>
              <a:pPr algn="l">
                <a:lnSpc>
                  <a:spcPts val="3562"/>
                </a:lnSpc>
              </a:pPr>
              <a:r>
                <a:rPr lang="en-US" sz="2187">
                  <a:solidFill>
                    <a:srgbClr val="000000"/>
                  </a:solidFill>
                  <a:latin typeface="Arimo"/>
                  <a:ea typeface="Arimo"/>
                  <a:cs typeface="Arimo"/>
                  <a:sym typeface="Arimo"/>
                </a:rPr>
                <a:t>Online survey with 91 second- and third-year undergraduates from Cybernetics faculty.</a:t>
              </a:r>
            </a:p>
          </p:txBody>
        </p:sp>
      </p:grpSp>
      <p:grpSp>
        <p:nvGrpSpPr>
          <p:cNvPr id="15" name="Group 15"/>
          <p:cNvGrpSpPr/>
          <p:nvPr/>
        </p:nvGrpSpPr>
        <p:grpSpPr>
          <a:xfrm>
            <a:off x="6666160" y="4542830"/>
            <a:ext cx="3544044" cy="442912"/>
            <a:chOff x="0" y="0"/>
            <a:chExt cx="4725392" cy="590550"/>
          </a:xfrm>
        </p:grpSpPr>
        <p:sp>
          <p:nvSpPr>
            <p:cNvPr id="16" name="Freeform 16"/>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7" name="TextBox 17"/>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000000"/>
                  </a:solidFill>
                  <a:latin typeface="Fraunces Bold"/>
                  <a:ea typeface="Fraunces Bold"/>
                  <a:cs typeface="Fraunces Bold"/>
                  <a:sym typeface="Fraunces Bold"/>
                </a:rPr>
                <a:t>Data Analysis</a:t>
              </a:r>
            </a:p>
          </p:txBody>
        </p:sp>
      </p:grpSp>
      <p:grpSp>
        <p:nvGrpSpPr>
          <p:cNvPr id="18" name="Group 18"/>
          <p:cNvGrpSpPr/>
          <p:nvPr/>
        </p:nvGrpSpPr>
        <p:grpSpPr>
          <a:xfrm>
            <a:off x="6666160" y="5269260"/>
            <a:ext cx="4972645" cy="1814512"/>
            <a:chOff x="0" y="0"/>
            <a:chExt cx="6630193" cy="2419350"/>
          </a:xfrm>
        </p:grpSpPr>
        <p:sp>
          <p:nvSpPr>
            <p:cNvPr id="19" name="Freeform 19"/>
            <p:cNvSpPr/>
            <p:nvPr/>
          </p:nvSpPr>
          <p:spPr>
            <a:xfrm>
              <a:off x="0" y="0"/>
              <a:ext cx="6630193" cy="2419350"/>
            </a:xfrm>
            <a:custGeom>
              <a:avLst/>
              <a:gdLst/>
              <a:ahLst/>
              <a:cxnLst/>
              <a:rect l="l" t="t" r="r" b="b"/>
              <a:pathLst>
                <a:path w="6630193" h="2419350">
                  <a:moveTo>
                    <a:pt x="0" y="0"/>
                  </a:moveTo>
                  <a:lnTo>
                    <a:pt x="6630193" y="0"/>
                  </a:lnTo>
                  <a:lnTo>
                    <a:pt x="6630193" y="2419350"/>
                  </a:lnTo>
                  <a:lnTo>
                    <a:pt x="0" y="2419350"/>
                  </a:lnTo>
                  <a:close/>
                </a:path>
              </a:pathLst>
            </a:custGeom>
            <a:solidFill>
              <a:srgbClr val="000000">
                <a:alpha val="0"/>
              </a:srgbClr>
            </a:solidFill>
          </p:spPr>
        </p:sp>
        <p:sp>
          <p:nvSpPr>
            <p:cNvPr id="20" name="TextBox 20"/>
            <p:cNvSpPr txBox="1"/>
            <p:nvPr/>
          </p:nvSpPr>
          <p:spPr>
            <a:xfrm>
              <a:off x="0" y="-104775"/>
              <a:ext cx="6630193" cy="2524125"/>
            </a:xfrm>
            <a:prstGeom prst="rect">
              <a:avLst/>
            </a:prstGeom>
          </p:spPr>
          <p:txBody>
            <a:bodyPr lIns="0" tIns="0" rIns="0" bIns="0" rtlCol="0" anchor="t"/>
            <a:lstStyle/>
            <a:p>
              <a:pPr algn="l">
                <a:lnSpc>
                  <a:spcPts val="3562"/>
                </a:lnSpc>
              </a:pPr>
              <a:r>
                <a:rPr lang="en-US" sz="2187">
                  <a:solidFill>
                    <a:srgbClr val="000000"/>
                  </a:solidFill>
                  <a:latin typeface="Arimo"/>
                  <a:ea typeface="Arimo"/>
                  <a:cs typeface="Arimo"/>
                  <a:sym typeface="Arimo"/>
                </a:rPr>
                <a:t>Responses recoded into numerical scales; Excel used for pivot tables and visualizations including bar and donut charts.</a:t>
              </a:r>
            </a:p>
          </p:txBody>
        </p:sp>
      </p:grpSp>
      <p:grpSp>
        <p:nvGrpSpPr>
          <p:cNvPr id="21" name="Group 21"/>
          <p:cNvGrpSpPr/>
          <p:nvPr/>
        </p:nvGrpSpPr>
        <p:grpSpPr>
          <a:xfrm>
            <a:off x="12340084" y="4542830"/>
            <a:ext cx="3544044" cy="442912"/>
            <a:chOff x="0" y="0"/>
            <a:chExt cx="4725392" cy="590550"/>
          </a:xfrm>
        </p:grpSpPr>
        <p:sp>
          <p:nvSpPr>
            <p:cNvPr id="22" name="Freeform 22"/>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23" name="TextBox 23"/>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000000"/>
                  </a:solidFill>
                  <a:latin typeface="Fraunces Bold"/>
                  <a:ea typeface="Fraunces Bold"/>
                  <a:cs typeface="Fraunces Bold"/>
                  <a:sym typeface="Fraunces Bold"/>
                </a:rPr>
                <a:t>Dashboard</a:t>
              </a:r>
            </a:p>
          </p:txBody>
        </p:sp>
      </p:grpSp>
      <p:grpSp>
        <p:nvGrpSpPr>
          <p:cNvPr id="24" name="Group 24"/>
          <p:cNvGrpSpPr/>
          <p:nvPr/>
        </p:nvGrpSpPr>
        <p:grpSpPr>
          <a:xfrm>
            <a:off x="12340084" y="5269260"/>
            <a:ext cx="4972645" cy="1360885"/>
            <a:chOff x="0" y="0"/>
            <a:chExt cx="6630193" cy="1814513"/>
          </a:xfrm>
        </p:grpSpPr>
        <p:sp>
          <p:nvSpPr>
            <p:cNvPr id="25" name="Freeform 25"/>
            <p:cNvSpPr/>
            <p:nvPr/>
          </p:nvSpPr>
          <p:spPr>
            <a:xfrm>
              <a:off x="0" y="0"/>
              <a:ext cx="6630193" cy="1814513"/>
            </a:xfrm>
            <a:custGeom>
              <a:avLst/>
              <a:gdLst/>
              <a:ahLst/>
              <a:cxnLst/>
              <a:rect l="l" t="t" r="r" b="b"/>
              <a:pathLst>
                <a:path w="6630193" h="1814513">
                  <a:moveTo>
                    <a:pt x="0" y="0"/>
                  </a:moveTo>
                  <a:lnTo>
                    <a:pt x="6630193" y="0"/>
                  </a:lnTo>
                  <a:lnTo>
                    <a:pt x="6630193" y="1814513"/>
                  </a:lnTo>
                  <a:lnTo>
                    <a:pt x="0" y="1814513"/>
                  </a:lnTo>
                  <a:close/>
                </a:path>
              </a:pathLst>
            </a:custGeom>
            <a:solidFill>
              <a:srgbClr val="000000">
                <a:alpha val="0"/>
              </a:srgbClr>
            </a:solidFill>
          </p:spPr>
        </p:sp>
        <p:sp>
          <p:nvSpPr>
            <p:cNvPr id="26" name="TextBox 26"/>
            <p:cNvSpPr txBox="1"/>
            <p:nvPr/>
          </p:nvSpPr>
          <p:spPr>
            <a:xfrm>
              <a:off x="0" y="-104775"/>
              <a:ext cx="6630193" cy="1919288"/>
            </a:xfrm>
            <a:prstGeom prst="rect">
              <a:avLst/>
            </a:prstGeom>
          </p:spPr>
          <p:txBody>
            <a:bodyPr lIns="0" tIns="0" rIns="0" bIns="0" rtlCol="0" anchor="t"/>
            <a:lstStyle/>
            <a:p>
              <a:pPr algn="l">
                <a:lnSpc>
                  <a:spcPts val="3562"/>
                </a:lnSpc>
              </a:pPr>
              <a:r>
                <a:rPr lang="en-US" sz="2187">
                  <a:solidFill>
                    <a:srgbClr val="000000"/>
                  </a:solidFill>
                  <a:latin typeface="Arimo"/>
                  <a:ea typeface="Arimo"/>
                  <a:cs typeface="Arimo"/>
                  <a:sym typeface="Arimo"/>
                </a:rPr>
                <a:t>Comprehensive Excel dashboard created for clear, color-coded visual storytelling of findings.</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EEEE1"/>
            </a:solidFill>
          </p:spPr>
        </p:sp>
      </p:grpSp>
      <p:grpSp>
        <p:nvGrpSpPr>
          <p:cNvPr id="6" name="Group 6"/>
          <p:cNvGrpSpPr/>
          <p:nvPr/>
        </p:nvGrpSpPr>
        <p:grpSpPr>
          <a:xfrm>
            <a:off x="533400" y="495300"/>
            <a:ext cx="9478536" cy="1771947"/>
            <a:chOff x="0" y="0"/>
            <a:chExt cx="12638048" cy="2362597"/>
          </a:xfrm>
        </p:grpSpPr>
        <p:sp>
          <p:nvSpPr>
            <p:cNvPr id="7" name="Freeform 7"/>
            <p:cNvSpPr/>
            <p:nvPr/>
          </p:nvSpPr>
          <p:spPr>
            <a:xfrm>
              <a:off x="0" y="0"/>
              <a:ext cx="12638048" cy="2362597"/>
            </a:xfrm>
            <a:custGeom>
              <a:avLst/>
              <a:gdLst/>
              <a:ahLst/>
              <a:cxnLst/>
              <a:rect l="l" t="t" r="r" b="b"/>
              <a:pathLst>
                <a:path w="12638048" h="2362597">
                  <a:moveTo>
                    <a:pt x="0" y="0"/>
                  </a:moveTo>
                  <a:lnTo>
                    <a:pt x="12638048" y="0"/>
                  </a:lnTo>
                  <a:lnTo>
                    <a:pt x="12638048" y="2362597"/>
                  </a:lnTo>
                  <a:lnTo>
                    <a:pt x="0" y="2362597"/>
                  </a:lnTo>
                  <a:close/>
                </a:path>
              </a:pathLst>
            </a:custGeom>
            <a:solidFill>
              <a:srgbClr val="000000">
                <a:alpha val="0"/>
              </a:srgbClr>
            </a:solidFill>
          </p:spPr>
        </p:sp>
        <p:sp>
          <p:nvSpPr>
            <p:cNvPr id="8" name="TextBox 8"/>
            <p:cNvSpPr txBox="1"/>
            <p:nvPr/>
          </p:nvSpPr>
          <p:spPr>
            <a:xfrm>
              <a:off x="0" y="-19050"/>
              <a:ext cx="12638048" cy="2381647"/>
            </a:xfrm>
            <a:prstGeom prst="rect">
              <a:avLst/>
            </a:prstGeom>
          </p:spPr>
          <p:txBody>
            <a:bodyPr lIns="0" tIns="0" rIns="0" bIns="0" rtlCol="0" anchor="t"/>
            <a:lstStyle/>
            <a:p>
              <a:pPr algn="l">
                <a:lnSpc>
                  <a:spcPts val="6937"/>
                </a:lnSpc>
              </a:pPr>
              <a:r>
                <a:rPr lang="en-US" sz="5562" b="1" dirty="0">
                  <a:solidFill>
                    <a:srgbClr val="000000"/>
                  </a:solidFill>
                  <a:latin typeface="Fraunces Bold"/>
                  <a:ea typeface="Fraunces Bold"/>
                  <a:cs typeface="Fraunces Bold"/>
                  <a:sym typeface="Fraunces Bold"/>
                </a:rPr>
                <a:t>Students' AI Knowledge and Information Sources</a:t>
              </a:r>
            </a:p>
          </p:txBody>
        </p:sp>
      </p:grpSp>
      <p:grpSp>
        <p:nvGrpSpPr>
          <p:cNvPr id="9" name="Group 9"/>
          <p:cNvGrpSpPr/>
          <p:nvPr/>
        </p:nvGrpSpPr>
        <p:grpSpPr>
          <a:xfrm>
            <a:off x="878422" y="3515932"/>
            <a:ext cx="3544044" cy="442912"/>
            <a:chOff x="0" y="0"/>
            <a:chExt cx="4725392" cy="590550"/>
          </a:xfrm>
        </p:grpSpPr>
        <p:sp>
          <p:nvSpPr>
            <p:cNvPr id="10" name="Freeform 10"/>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1" name="TextBox 11"/>
            <p:cNvSpPr txBox="1"/>
            <p:nvPr/>
          </p:nvSpPr>
          <p:spPr>
            <a:xfrm>
              <a:off x="0" y="19050"/>
              <a:ext cx="4725392" cy="571500"/>
            </a:xfrm>
            <a:prstGeom prst="rect">
              <a:avLst/>
            </a:prstGeom>
          </p:spPr>
          <p:txBody>
            <a:bodyPr lIns="0" tIns="0" rIns="0" bIns="0" rtlCol="0" anchor="t"/>
            <a:lstStyle/>
            <a:p>
              <a:pPr algn="l">
                <a:lnSpc>
                  <a:spcPts val="3437"/>
                </a:lnSpc>
              </a:pPr>
              <a:r>
                <a:rPr lang="en-US" sz="3000" b="1">
                  <a:solidFill>
                    <a:srgbClr val="000000"/>
                  </a:solidFill>
                  <a:latin typeface="Fraunces Bold"/>
                  <a:ea typeface="Fraunces Bold"/>
                  <a:cs typeface="Fraunces Bold"/>
                  <a:sym typeface="Fraunces Bold"/>
                </a:rPr>
                <a:t>Knowledge Level</a:t>
              </a:r>
            </a:p>
          </p:txBody>
        </p:sp>
      </p:grpSp>
      <p:grpSp>
        <p:nvGrpSpPr>
          <p:cNvPr id="12" name="Group 12"/>
          <p:cNvGrpSpPr/>
          <p:nvPr/>
        </p:nvGrpSpPr>
        <p:grpSpPr>
          <a:xfrm>
            <a:off x="878422" y="4421400"/>
            <a:ext cx="7008762" cy="907256"/>
            <a:chOff x="0" y="0"/>
            <a:chExt cx="9345017" cy="1209675"/>
          </a:xfrm>
        </p:grpSpPr>
        <p:sp>
          <p:nvSpPr>
            <p:cNvPr id="13" name="Freeform 13"/>
            <p:cNvSpPr/>
            <p:nvPr/>
          </p:nvSpPr>
          <p:spPr>
            <a:xfrm>
              <a:off x="0" y="0"/>
              <a:ext cx="9345016" cy="1209675"/>
            </a:xfrm>
            <a:custGeom>
              <a:avLst/>
              <a:gdLst/>
              <a:ahLst/>
              <a:cxnLst/>
              <a:rect l="l" t="t" r="r" b="b"/>
              <a:pathLst>
                <a:path w="9345016" h="1209675">
                  <a:moveTo>
                    <a:pt x="0" y="0"/>
                  </a:moveTo>
                  <a:lnTo>
                    <a:pt x="9345016" y="0"/>
                  </a:lnTo>
                  <a:lnTo>
                    <a:pt x="9345016" y="1209675"/>
                  </a:lnTo>
                  <a:lnTo>
                    <a:pt x="0" y="1209675"/>
                  </a:lnTo>
                  <a:close/>
                </a:path>
              </a:pathLst>
            </a:custGeom>
            <a:solidFill>
              <a:srgbClr val="000000">
                <a:alpha val="0"/>
              </a:srgbClr>
            </a:solidFill>
          </p:spPr>
        </p:sp>
        <p:sp>
          <p:nvSpPr>
            <p:cNvPr id="14" name="TextBox 14"/>
            <p:cNvSpPr txBox="1"/>
            <p:nvPr/>
          </p:nvSpPr>
          <p:spPr>
            <a:xfrm>
              <a:off x="0" y="-104775"/>
              <a:ext cx="9345017" cy="1314450"/>
            </a:xfrm>
            <a:prstGeom prst="rect">
              <a:avLst/>
            </a:prstGeom>
          </p:spPr>
          <p:txBody>
            <a:bodyPr lIns="0" tIns="0" rIns="0" bIns="0" rtlCol="0" anchor="t"/>
            <a:lstStyle/>
            <a:p>
              <a:pPr algn="l">
                <a:lnSpc>
                  <a:spcPts val="3562"/>
                </a:lnSpc>
              </a:pPr>
              <a:r>
                <a:rPr lang="en-US" sz="2187">
                  <a:solidFill>
                    <a:srgbClr val="000000"/>
                  </a:solidFill>
                  <a:latin typeface="Arimo"/>
                  <a:ea typeface="Arimo"/>
                  <a:cs typeface="Arimo"/>
                  <a:sym typeface="Arimo"/>
                </a:rPr>
                <a:t>Most students rated their AI knowledge between 5 and 8, indicating moderate familiarity.</a:t>
              </a:r>
            </a:p>
          </p:txBody>
        </p:sp>
      </p:grpSp>
      <p:grpSp>
        <p:nvGrpSpPr>
          <p:cNvPr id="15" name="Group 15"/>
          <p:cNvGrpSpPr/>
          <p:nvPr/>
        </p:nvGrpSpPr>
        <p:grpSpPr>
          <a:xfrm>
            <a:off x="985308" y="6127285"/>
            <a:ext cx="5867400" cy="366712"/>
            <a:chOff x="0" y="0"/>
            <a:chExt cx="5000625" cy="590550"/>
          </a:xfrm>
        </p:grpSpPr>
        <p:sp>
          <p:nvSpPr>
            <p:cNvPr id="16" name="Freeform 16"/>
            <p:cNvSpPr/>
            <p:nvPr/>
          </p:nvSpPr>
          <p:spPr>
            <a:xfrm>
              <a:off x="0" y="0"/>
              <a:ext cx="5000625" cy="590550"/>
            </a:xfrm>
            <a:custGeom>
              <a:avLst/>
              <a:gdLst/>
              <a:ahLst/>
              <a:cxnLst/>
              <a:rect l="l" t="t" r="r" b="b"/>
              <a:pathLst>
                <a:path w="5000625" h="590550">
                  <a:moveTo>
                    <a:pt x="0" y="0"/>
                  </a:moveTo>
                  <a:lnTo>
                    <a:pt x="5000625" y="0"/>
                  </a:lnTo>
                  <a:lnTo>
                    <a:pt x="5000625" y="590550"/>
                  </a:lnTo>
                  <a:lnTo>
                    <a:pt x="0" y="590550"/>
                  </a:lnTo>
                  <a:close/>
                </a:path>
              </a:pathLst>
            </a:custGeom>
            <a:solidFill>
              <a:srgbClr val="000000">
                <a:alpha val="0"/>
              </a:srgbClr>
            </a:solidFill>
          </p:spPr>
        </p:sp>
        <p:sp>
          <p:nvSpPr>
            <p:cNvPr id="17" name="TextBox 17"/>
            <p:cNvSpPr txBox="1"/>
            <p:nvPr/>
          </p:nvSpPr>
          <p:spPr>
            <a:xfrm>
              <a:off x="0" y="19050"/>
              <a:ext cx="5000625" cy="571500"/>
            </a:xfrm>
            <a:prstGeom prst="rect">
              <a:avLst/>
            </a:prstGeom>
          </p:spPr>
          <p:txBody>
            <a:bodyPr lIns="0" tIns="0" rIns="0" bIns="0" rtlCol="0" anchor="t"/>
            <a:lstStyle/>
            <a:p>
              <a:pPr algn="l">
                <a:lnSpc>
                  <a:spcPts val="3437"/>
                </a:lnSpc>
              </a:pPr>
              <a:r>
                <a:rPr lang="en-US" sz="3000" b="1" dirty="0">
                  <a:solidFill>
                    <a:srgbClr val="000000"/>
                  </a:solidFill>
                  <a:latin typeface="Fraunces Bold"/>
                  <a:ea typeface="Fraunces Bold"/>
                  <a:cs typeface="Fraunces Bold"/>
                  <a:sym typeface="Fraunces Bold"/>
                </a:rPr>
                <a:t>Information Sources</a:t>
              </a:r>
            </a:p>
          </p:txBody>
        </p:sp>
      </p:grpSp>
      <p:grpSp>
        <p:nvGrpSpPr>
          <p:cNvPr id="18" name="Group 18"/>
          <p:cNvGrpSpPr/>
          <p:nvPr/>
        </p:nvGrpSpPr>
        <p:grpSpPr>
          <a:xfrm>
            <a:off x="878422" y="7154940"/>
            <a:ext cx="7805886" cy="453629"/>
            <a:chOff x="0" y="0"/>
            <a:chExt cx="10407848" cy="604838"/>
          </a:xfrm>
        </p:grpSpPr>
        <p:sp>
          <p:nvSpPr>
            <p:cNvPr id="19" name="Freeform 19"/>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20" name="TextBox 20"/>
            <p:cNvSpPr txBox="1"/>
            <p:nvPr/>
          </p:nvSpPr>
          <p:spPr>
            <a:xfrm>
              <a:off x="0" y="-104775"/>
              <a:ext cx="1040784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000000"/>
                  </a:solidFill>
                  <a:latin typeface="Arimo"/>
                  <a:ea typeface="Arimo"/>
                  <a:cs typeface="Arimo"/>
                  <a:sym typeface="Arimo"/>
                </a:rPr>
                <a:t>Internet: 44%</a:t>
              </a:r>
            </a:p>
          </p:txBody>
        </p:sp>
      </p:grpSp>
      <p:grpSp>
        <p:nvGrpSpPr>
          <p:cNvPr id="21" name="Group 21"/>
          <p:cNvGrpSpPr/>
          <p:nvPr/>
        </p:nvGrpSpPr>
        <p:grpSpPr>
          <a:xfrm>
            <a:off x="878422" y="7707687"/>
            <a:ext cx="7805886" cy="453629"/>
            <a:chOff x="0" y="0"/>
            <a:chExt cx="10407848" cy="604838"/>
          </a:xfrm>
        </p:grpSpPr>
        <p:sp>
          <p:nvSpPr>
            <p:cNvPr id="22" name="Freeform 22"/>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23" name="TextBox 23"/>
            <p:cNvSpPr txBox="1"/>
            <p:nvPr/>
          </p:nvSpPr>
          <p:spPr>
            <a:xfrm>
              <a:off x="0" y="-104775"/>
              <a:ext cx="1040784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000000"/>
                  </a:solidFill>
                  <a:latin typeface="Arimo"/>
                  <a:ea typeface="Arimo"/>
                  <a:cs typeface="Arimo"/>
                  <a:sym typeface="Arimo"/>
                </a:rPr>
                <a:t>Scientific books and papers: 19%</a:t>
              </a:r>
            </a:p>
          </p:txBody>
        </p:sp>
      </p:grpSp>
      <p:grpSp>
        <p:nvGrpSpPr>
          <p:cNvPr id="24" name="Group 24"/>
          <p:cNvGrpSpPr/>
          <p:nvPr/>
        </p:nvGrpSpPr>
        <p:grpSpPr>
          <a:xfrm>
            <a:off x="838200" y="8267700"/>
            <a:ext cx="7805886" cy="453629"/>
            <a:chOff x="0" y="0"/>
            <a:chExt cx="10407848" cy="604838"/>
          </a:xfrm>
        </p:grpSpPr>
        <p:sp>
          <p:nvSpPr>
            <p:cNvPr id="25" name="Freeform 25"/>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26" name="TextBox 26"/>
            <p:cNvSpPr txBox="1"/>
            <p:nvPr/>
          </p:nvSpPr>
          <p:spPr>
            <a:xfrm>
              <a:off x="0" y="-104775"/>
              <a:ext cx="1040784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000000"/>
                  </a:solidFill>
                  <a:latin typeface="Arimo"/>
                  <a:ea typeface="Arimo"/>
                  <a:cs typeface="Arimo"/>
                  <a:sym typeface="Arimo"/>
                </a:rPr>
                <a:t>Social media: 24%</a:t>
              </a:r>
            </a:p>
          </p:txBody>
        </p:sp>
      </p:grpSp>
      <p:grpSp>
        <p:nvGrpSpPr>
          <p:cNvPr id="27" name="Group 27"/>
          <p:cNvGrpSpPr/>
          <p:nvPr/>
        </p:nvGrpSpPr>
        <p:grpSpPr>
          <a:xfrm>
            <a:off x="152400" y="8648700"/>
            <a:ext cx="8415486" cy="608410"/>
            <a:chOff x="0" y="0"/>
            <a:chExt cx="11220648" cy="811213"/>
          </a:xfrm>
        </p:grpSpPr>
        <p:sp>
          <p:nvSpPr>
            <p:cNvPr id="28" name="Freeform 28"/>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29" name="TextBox 29"/>
            <p:cNvSpPr txBox="1"/>
            <p:nvPr/>
          </p:nvSpPr>
          <p:spPr>
            <a:xfrm>
              <a:off x="812800" y="101600"/>
              <a:ext cx="10407848" cy="709613"/>
            </a:xfrm>
            <a:prstGeom prst="rect">
              <a:avLst/>
            </a:prstGeom>
          </p:spPr>
          <p:txBody>
            <a:bodyPr lIns="0" tIns="0" rIns="0" bIns="0" rtlCol="0" anchor="t"/>
            <a:lstStyle/>
            <a:p>
              <a:pPr marL="329902" lvl="1" indent="-164951" algn="l">
                <a:lnSpc>
                  <a:spcPts val="3562"/>
                </a:lnSpc>
                <a:buFont typeface="Arial"/>
                <a:buChar char="•"/>
              </a:pPr>
              <a:r>
                <a:rPr lang="en-US" sz="2187" dirty="0">
                  <a:solidFill>
                    <a:srgbClr val="000000"/>
                  </a:solidFill>
                  <a:latin typeface="Arimo"/>
                  <a:ea typeface="Arimo"/>
                  <a:cs typeface="Arimo"/>
                  <a:sym typeface="Arimo"/>
                </a:rPr>
                <a:t>Family and friends: 11%</a:t>
              </a:r>
            </a:p>
          </p:txBody>
        </p:sp>
      </p:grpSp>
      <p:graphicFrame>
        <p:nvGraphicFramePr>
          <p:cNvPr id="34" name="Chart 33">
            <a:extLst>
              <a:ext uri="{FF2B5EF4-FFF2-40B4-BE49-F238E27FC236}">
                <a16:creationId xmlns:a16="http://schemas.microsoft.com/office/drawing/2014/main" id="{6A8E0976-5190-7A56-F5B3-0A7C65A3927A}"/>
              </a:ext>
            </a:extLst>
          </p:cNvPr>
          <p:cNvGraphicFramePr>
            <a:graphicFrameLocks/>
          </p:cNvGraphicFramePr>
          <p:nvPr>
            <p:extLst>
              <p:ext uri="{D42A27DB-BD31-4B8C-83A1-F6EECF244321}">
                <p14:modId xmlns:p14="http://schemas.microsoft.com/office/powerpoint/2010/main" val="1044390198"/>
              </p:ext>
            </p:extLst>
          </p:nvPr>
        </p:nvGraphicFramePr>
        <p:xfrm>
          <a:off x="9906000" y="5067300"/>
          <a:ext cx="7848600" cy="4953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5" name="Chart 34">
            <a:extLst>
              <a:ext uri="{FF2B5EF4-FFF2-40B4-BE49-F238E27FC236}">
                <a16:creationId xmlns:a16="http://schemas.microsoft.com/office/drawing/2014/main" id="{4885AC3A-2C1B-1BC6-202B-7CA548292D4B}"/>
              </a:ext>
            </a:extLst>
          </p:cNvPr>
          <p:cNvGraphicFramePr>
            <a:graphicFrameLocks/>
          </p:cNvGraphicFramePr>
          <p:nvPr>
            <p:extLst>
              <p:ext uri="{D42A27DB-BD31-4B8C-83A1-F6EECF244321}">
                <p14:modId xmlns:p14="http://schemas.microsoft.com/office/powerpoint/2010/main" val="2023271102"/>
              </p:ext>
            </p:extLst>
          </p:nvPr>
        </p:nvGraphicFramePr>
        <p:xfrm>
          <a:off x="10210800" y="266700"/>
          <a:ext cx="7391400" cy="463920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EEEE1"/>
            </a:solidFill>
          </p:spPr>
        </p:sp>
      </p:grpSp>
      <p:grpSp>
        <p:nvGrpSpPr>
          <p:cNvPr id="4" name="Group 4"/>
          <p:cNvGrpSpPr/>
          <p:nvPr/>
        </p:nvGrpSpPr>
        <p:grpSpPr>
          <a:xfrm>
            <a:off x="27039" y="2581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FFA"/>
            </a:solidFill>
          </p:spPr>
        </p:sp>
      </p:grpSp>
      <p:grpSp>
        <p:nvGrpSpPr>
          <p:cNvPr id="6" name="Group 6"/>
          <p:cNvGrpSpPr/>
          <p:nvPr/>
        </p:nvGrpSpPr>
        <p:grpSpPr>
          <a:xfrm>
            <a:off x="8077200" y="800100"/>
            <a:ext cx="9468537" cy="3343035"/>
            <a:chOff x="-30681" y="-913485"/>
            <a:chExt cx="12624716" cy="4457380"/>
          </a:xfrm>
        </p:grpSpPr>
        <p:sp>
          <p:nvSpPr>
            <p:cNvPr id="7" name="Freeform 7"/>
            <p:cNvSpPr/>
            <p:nvPr/>
          </p:nvSpPr>
          <p:spPr>
            <a:xfrm>
              <a:off x="0" y="0"/>
              <a:ext cx="12594035" cy="3543895"/>
            </a:xfrm>
            <a:custGeom>
              <a:avLst/>
              <a:gdLst/>
              <a:ahLst/>
              <a:cxnLst/>
              <a:rect l="l" t="t" r="r" b="b"/>
              <a:pathLst>
                <a:path w="12594035" h="3543895">
                  <a:moveTo>
                    <a:pt x="0" y="0"/>
                  </a:moveTo>
                  <a:lnTo>
                    <a:pt x="12594035" y="0"/>
                  </a:lnTo>
                  <a:lnTo>
                    <a:pt x="12594035" y="3543895"/>
                  </a:lnTo>
                  <a:lnTo>
                    <a:pt x="0" y="3543895"/>
                  </a:lnTo>
                  <a:close/>
                </a:path>
              </a:pathLst>
            </a:custGeom>
            <a:solidFill>
              <a:srgbClr val="000000">
                <a:alpha val="0"/>
              </a:srgbClr>
            </a:solidFill>
          </p:spPr>
        </p:sp>
        <p:sp>
          <p:nvSpPr>
            <p:cNvPr id="8" name="TextBox 8"/>
            <p:cNvSpPr txBox="1"/>
            <p:nvPr/>
          </p:nvSpPr>
          <p:spPr>
            <a:xfrm>
              <a:off x="-30681" y="-913485"/>
              <a:ext cx="12594035" cy="3562944"/>
            </a:xfrm>
            <a:prstGeom prst="rect">
              <a:avLst/>
            </a:prstGeom>
          </p:spPr>
          <p:txBody>
            <a:bodyPr lIns="0" tIns="0" rIns="0" bIns="0" rtlCol="0" anchor="t"/>
            <a:lstStyle/>
            <a:p>
              <a:pPr algn="l">
                <a:lnSpc>
                  <a:spcPts val="6937"/>
                </a:lnSpc>
              </a:pPr>
              <a:r>
                <a:rPr lang="en-US" sz="4800" b="1" dirty="0">
                  <a:solidFill>
                    <a:srgbClr val="3B4540"/>
                  </a:solidFill>
                  <a:latin typeface="Fraunces Bold"/>
                  <a:ea typeface="Fraunces Bold"/>
                  <a:cs typeface="Fraunces Bold"/>
                  <a:sym typeface="Fraunces Bold"/>
                </a:rPr>
                <a:t>Attitudes Toward AI’s Societal and Economic Effects</a:t>
              </a:r>
            </a:p>
          </p:txBody>
        </p:sp>
      </p:grpSp>
      <p:grpSp>
        <p:nvGrpSpPr>
          <p:cNvPr id="9" name="Group 9"/>
          <p:cNvGrpSpPr/>
          <p:nvPr/>
        </p:nvGrpSpPr>
        <p:grpSpPr>
          <a:xfrm>
            <a:off x="7947811" y="3835896"/>
            <a:ext cx="637878" cy="637878"/>
            <a:chOff x="0" y="0"/>
            <a:chExt cx="850503" cy="850503"/>
          </a:xfrm>
        </p:grpSpPr>
        <p:sp>
          <p:nvSpPr>
            <p:cNvPr id="10" name="Freeform 10"/>
            <p:cNvSpPr/>
            <p:nvPr/>
          </p:nvSpPr>
          <p:spPr>
            <a:xfrm>
              <a:off x="0" y="0"/>
              <a:ext cx="850519" cy="850519"/>
            </a:xfrm>
            <a:custGeom>
              <a:avLst/>
              <a:gdLst/>
              <a:ahLst/>
              <a:cxnLst/>
              <a:rect l="l" t="t" r="r" b="b"/>
              <a:pathLst>
                <a:path w="850519" h="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grpSp>
        <p:nvGrpSpPr>
          <p:cNvPr id="11" name="Group 11"/>
          <p:cNvGrpSpPr/>
          <p:nvPr/>
        </p:nvGrpSpPr>
        <p:grpSpPr>
          <a:xfrm>
            <a:off x="8869206" y="3835896"/>
            <a:ext cx="3544044" cy="442912"/>
            <a:chOff x="0" y="0"/>
            <a:chExt cx="4725392" cy="590550"/>
          </a:xfrm>
        </p:grpSpPr>
        <p:sp>
          <p:nvSpPr>
            <p:cNvPr id="12" name="Freeform 12"/>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3" name="TextBox 13"/>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Societal Effects</a:t>
              </a:r>
            </a:p>
          </p:txBody>
        </p:sp>
      </p:grpSp>
      <p:grpSp>
        <p:nvGrpSpPr>
          <p:cNvPr id="14" name="Group 14"/>
          <p:cNvGrpSpPr/>
          <p:nvPr/>
        </p:nvGrpSpPr>
        <p:grpSpPr>
          <a:xfrm>
            <a:off x="8869206" y="4448920"/>
            <a:ext cx="8524131" cy="907256"/>
            <a:chOff x="0" y="0"/>
            <a:chExt cx="11365508" cy="1209675"/>
          </a:xfrm>
        </p:grpSpPr>
        <p:sp>
          <p:nvSpPr>
            <p:cNvPr id="15" name="Freeform 15"/>
            <p:cNvSpPr/>
            <p:nvPr/>
          </p:nvSpPr>
          <p:spPr>
            <a:xfrm>
              <a:off x="0" y="0"/>
              <a:ext cx="11365509" cy="1209675"/>
            </a:xfrm>
            <a:custGeom>
              <a:avLst/>
              <a:gdLst/>
              <a:ahLst/>
              <a:cxnLst/>
              <a:rect l="l" t="t" r="r" b="b"/>
              <a:pathLst>
                <a:path w="11365509" h="1209675">
                  <a:moveTo>
                    <a:pt x="0" y="0"/>
                  </a:moveTo>
                  <a:lnTo>
                    <a:pt x="11365509" y="0"/>
                  </a:lnTo>
                  <a:lnTo>
                    <a:pt x="11365509" y="1209675"/>
                  </a:lnTo>
                  <a:lnTo>
                    <a:pt x="0" y="1209675"/>
                  </a:lnTo>
                  <a:close/>
                </a:path>
              </a:pathLst>
            </a:custGeom>
            <a:solidFill>
              <a:srgbClr val="000000">
                <a:alpha val="0"/>
              </a:srgbClr>
            </a:solidFill>
          </p:spPr>
        </p:sp>
        <p:sp>
          <p:nvSpPr>
            <p:cNvPr id="16" name="TextBox 16"/>
            <p:cNvSpPr txBox="1"/>
            <p:nvPr/>
          </p:nvSpPr>
          <p:spPr>
            <a:xfrm>
              <a:off x="0" y="-104775"/>
              <a:ext cx="11365508" cy="1314450"/>
            </a:xfrm>
            <a:prstGeom prst="rect">
              <a:avLst/>
            </a:prstGeom>
          </p:spPr>
          <p:txBody>
            <a:bodyPr lIns="0" tIns="0" rIns="0" bIns="0" rtlCol="0" anchor="t"/>
            <a:lstStyle/>
            <a:p>
              <a:pPr algn="l">
                <a:lnSpc>
                  <a:spcPts val="3562"/>
                </a:lnSpc>
              </a:pPr>
              <a:r>
                <a:rPr lang="en-US" sz="2187">
                  <a:solidFill>
                    <a:srgbClr val="405449"/>
                  </a:solidFill>
                  <a:latin typeface="Arimo"/>
                  <a:ea typeface="Arimo"/>
                  <a:cs typeface="Arimo"/>
                  <a:sym typeface="Arimo"/>
                </a:rPr>
                <a:t>66% agree AI aids problem-solving; 35% fear job replacement; low fear of AI ruling society.</a:t>
              </a:r>
            </a:p>
          </p:txBody>
        </p:sp>
      </p:grpSp>
      <p:grpSp>
        <p:nvGrpSpPr>
          <p:cNvPr id="17" name="Group 17"/>
          <p:cNvGrpSpPr/>
          <p:nvPr/>
        </p:nvGrpSpPr>
        <p:grpSpPr>
          <a:xfrm>
            <a:off x="7947811" y="6341884"/>
            <a:ext cx="637878" cy="637878"/>
            <a:chOff x="0" y="0"/>
            <a:chExt cx="850503" cy="850503"/>
          </a:xfrm>
        </p:grpSpPr>
        <p:sp>
          <p:nvSpPr>
            <p:cNvPr id="18" name="Freeform 18"/>
            <p:cNvSpPr/>
            <p:nvPr/>
          </p:nvSpPr>
          <p:spPr>
            <a:xfrm>
              <a:off x="0" y="0"/>
              <a:ext cx="850519" cy="850519"/>
            </a:xfrm>
            <a:custGeom>
              <a:avLst/>
              <a:gdLst/>
              <a:ahLst/>
              <a:cxnLst/>
              <a:rect l="l" t="t" r="r" b="b"/>
              <a:pathLst>
                <a:path w="850519" h="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grpSp>
        <p:nvGrpSpPr>
          <p:cNvPr id="19" name="Group 19"/>
          <p:cNvGrpSpPr/>
          <p:nvPr/>
        </p:nvGrpSpPr>
        <p:grpSpPr>
          <a:xfrm>
            <a:off x="8869206" y="6341884"/>
            <a:ext cx="3544044" cy="442912"/>
            <a:chOff x="0" y="0"/>
            <a:chExt cx="4725392" cy="590550"/>
          </a:xfrm>
        </p:grpSpPr>
        <p:sp>
          <p:nvSpPr>
            <p:cNvPr id="20" name="Freeform 20"/>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21" name="TextBox 21"/>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Economic Impacts</a:t>
              </a:r>
            </a:p>
          </p:txBody>
        </p:sp>
      </p:grpSp>
      <p:grpSp>
        <p:nvGrpSpPr>
          <p:cNvPr id="22" name="Group 22"/>
          <p:cNvGrpSpPr/>
          <p:nvPr/>
        </p:nvGrpSpPr>
        <p:grpSpPr>
          <a:xfrm>
            <a:off x="8869206" y="6954906"/>
            <a:ext cx="8524131" cy="907256"/>
            <a:chOff x="0" y="0"/>
            <a:chExt cx="11365508" cy="1209675"/>
          </a:xfrm>
        </p:grpSpPr>
        <p:sp>
          <p:nvSpPr>
            <p:cNvPr id="23" name="Freeform 23"/>
            <p:cNvSpPr/>
            <p:nvPr/>
          </p:nvSpPr>
          <p:spPr>
            <a:xfrm>
              <a:off x="0" y="0"/>
              <a:ext cx="11365509" cy="1209675"/>
            </a:xfrm>
            <a:custGeom>
              <a:avLst/>
              <a:gdLst/>
              <a:ahLst/>
              <a:cxnLst/>
              <a:rect l="l" t="t" r="r" b="b"/>
              <a:pathLst>
                <a:path w="11365509" h="1209675">
                  <a:moveTo>
                    <a:pt x="0" y="0"/>
                  </a:moveTo>
                  <a:lnTo>
                    <a:pt x="11365509" y="0"/>
                  </a:lnTo>
                  <a:lnTo>
                    <a:pt x="11365509" y="1209675"/>
                  </a:lnTo>
                  <a:lnTo>
                    <a:pt x="0" y="1209675"/>
                  </a:lnTo>
                  <a:close/>
                </a:path>
              </a:pathLst>
            </a:custGeom>
            <a:solidFill>
              <a:srgbClr val="000000">
                <a:alpha val="0"/>
              </a:srgbClr>
            </a:solidFill>
          </p:spPr>
        </p:sp>
        <p:sp>
          <p:nvSpPr>
            <p:cNvPr id="24" name="TextBox 24"/>
            <p:cNvSpPr txBox="1"/>
            <p:nvPr/>
          </p:nvSpPr>
          <p:spPr>
            <a:xfrm>
              <a:off x="0" y="-104775"/>
              <a:ext cx="11365508" cy="1314450"/>
            </a:xfrm>
            <a:prstGeom prst="rect">
              <a:avLst/>
            </a:prstGeom>
          </p:spPr>
          <p:txBody>
            <a:bodyPr lIns="0" tIns="0" rIns="0" bIns="0" rtlCol="0" anchor="t"/>
            <a:lstStyle/>
            <a:p>
              <a:pPr algn="l">
                <a:lnSpc>
                  <a:spcPts val="3562"/>
                </a:lnSpc>
              </a:pPr>
              <a:r>
                <a:rPr lang="en-US" sz="2187">
                  <a:solidFill>
                    <a:srgbClr val="405449"/>
                  </a:solidFill>
                  <a:latin typeface="Arimo"/>
                  <a:ea typeface="Arimo"/>
                  <a:cs typeface="Arimo"/>
                  <a:sym typeface="Arimo"/>
                </a:rPr>
                <a:t>36% fully agree AI drives economic growth; moderate concern about job loss; low fear of economic crisis.</a:t>
              </a:r>
            </a:p>
          </p:txBody>
        </p:sp>
      </p:grpSp>
      <p:graphicFrame>
        <p:nvGraphicFramePr>
          <p:cNvPr id="27" name="Chart 26">
            <a:extLst>
              <a:ext uri="{FF2B5EF4-FFF2-40B4-BE49-F238E27FC236}">
                <a16:creationId xmlns:a16="http://schemas.microsoft.com/office/drawing/2014/main" id="{6FAB1FC6-745A-BB93-A3A8-80D540F97D5B}"/>
              </a:ext>
            </a:extLst>
          </p:cNvPr>
          <p:cNvGraphicFramePr>
            <a:graphicFrameLocks/>
          </p:cNvGraphicFramePr>
          <p:nvPr>
            <p:extLst>
              <p:ext uri="{D42A27DB-BD31-4B8C-83A1-F6EECF244321}">
                <p14:modId xmlns:p14="http://schemas.microsoft.com/office/powerpoint/2010/main" val="2305732098"/>
              </p:ext>
            </p:extLst>
          </p:nvPr>
        </p:nvGraphicFramePr>
        <p:xfrm>
          <a:off x="533400" y="647700"/>
          <a:ext cx="7010400" cy="389008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Chart 27">
            <a:extLst>
              <a:ext uri="{FF2B5EF4-FFF2-40B4-BE49-F238E27FC236}">
                <a16:creationId xmlns:a16="http://schemas.microsoft.com/office/drawing/2014/main" id="{69419AD7-D6A1-8D48-7FE7-A7F9149D1EE3}"/>
              </a:ext>
            </a:extLst>
          </p:cNvPr>
          <p:cNvGraphicFramePr>
            <a:graphicFrameLocks/>
          </p:cNvGraphicFramePr>
          <p:nvPr>
            <p:extLst>
              <p:ext uri="{D42A27DB-BD31-4B8C-83A1-F6EECF244321}">
                <p14:modId xmlns:p14="http://schemas.microsoft.com/office/powerpoint/2010/main" val="638681330"/>
              </p:ext>
            </p:extLst>
          </p:nvPr>
        </p:nvGraphicFramePr>
        <p:xfrm>
          <a:off x="533400" y="5143500"/>
          <a:ext cx="7010400" cy="434340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EEEE1"/>
            </a:solidFill>
          </p:spPr>
        </p:sp>
      </p:grpSp>
      <p:grpSp>
        <p:nvGrpSpPr>
          <p:cNvPr id="6" name="Group 6"/>
          <p:cNvGrpSpPr/>
          <p:nvPr/>
        </p:nvGrpSpPr>
        <p:grpSpPr>
          <a:xfrm>
            <a:off x="992238" y="987129"/>
            <a:ext cx="16303526" cy="1771947"/>
            <a:chOff x="0" y="0"/>
            <a:chExt cx="21738035" cy="2362597"/>
          </a:xfrm>
        </p:grpSpPr>
        <p:sp>
          <p:nvSpPr>
            <p:cNvPr id="7" name="Freeform 7"/>
            <p:cNvSpPr/>
            <p:nvPr/>
          </p:nvSpPr>
          <p:spPr>
            <a:xfrm>
              <a:off x="0" y="0"/>
              <a:ext cx="21738034" cy="2362597"/>
            </a:xfrm>
            <a:custGeom>
              <a:avLst/>
              <a:gdLst/>
              <a:ahLst/>
              <a:cxnLst/>
              <a:rect l="l" t="t" r="r" b="b"/>
              <a:pathLst>
                <a:path w="21738034" h="2362597">
                  <a:moveTo>
                    <a:pt x="0" y="0"/>
                  </a:moveTo>
                  <a:lnTo>
                    <a:pt x="21738034" y="0"/>
                  </a:lnTo>
                  <a:lnTo>
                    <a:pt x="21738034" y="2362597"/>
                  </a:lnTo>
                  <a:lnTo>
                    <a:pt x="0" y="2362597"/>
                  </a:lnTo>
                  <a:close/>
                </a:path>
              </a:pathLst>
            </a:custGeom>
            <a:solidFill>
              <a:srgbClr val="000000">
                <a:alpha val="0"/>
              </a:srgbClr>
            </a:solidFill>
          </p:spPr>
        </p:sp>
        <p:sp>
          <p:nvSpPr>
            <p:cNvPr id="8" name="TextBox 8"/>
            <p:cNvSpPr txBox="1"/>
            <p:nvPr/>
          </p:nvSpPr>
          <p:spPr>
            <a:xfrm>
              <a:off x="0" y="-19050"/>
              <a:ext cx="21738035" cy="2381647"/>
            </a:xfrm>
            <a:prstGeom prst="rect">
              <a:avLst/>
            </a:prstGeom>
          </p:spPr>
          <p:txBody>
            <a:bodyPr lIns="0" tIns="0" rIns="0" bIns="0" rtlCol="0" anchor="t"/>
            <a:lstStyle/>
            <a:p>
              <a:pPr algn="l">
                <a:lnSpc>
                  <a:spcPts val="6937"/>
                </a:lnSpc>
              </a:pPr>
              <a:r>
                <a:rPr lang="en-US" sz="5562" b="1">
                  <a:solidFill>
                    <a:srgbClr val="000000"/>
                  </a:solidFill>
                  <a:latin typeface="Fraunces Bold"/>
                  <a:ea typeface="Fraunces Bold"/>
                  <a:cs typeface="Fraunces Bold"/>
                  <a:sym typeface="Fraunces Bold"/>
                </a:rPr>
                <a:t>Emotional Responses and Expected AI Impact Sectors</a:t>
              </a:r>
            </a:p>
          </p:txBody>
        </p:sp>
      </p:grpSp>
      <p:grpSp>
        <p:nvGrpSpPr>
          <p:cNvPr id="9" name="Group 9"/>
          <p:cNvGrpSpPr/>
          <p:nvPr/>
        </p:nvGrpSpPr>
        <p:grpSpPr>
          <a:xfrm>
            <a:off x="992238" y="3147200"/>
            <a:ext cx="3691532" cy="442912"/>
            <a:chOff x="0" y="0"/>
            <a:chExt cx="4922043" cy="590550"/>
          </a:xfrm>
        </p:grpSpPr>
        <p:sp>
          <p:nvSpPr>
            <p:cNvPr id="10" name="Freeform 10"/>
            <p:cNvSpPr/>
            <p:nvPr/>
          </p:nvSpPr>
          <p:spPr>
            <a:xfrm>
              <a:off x="0" y="0"/>
              <a:ext cx="4922043" cy="590550"/>
            </a:xfrm>
            <a:custGeom>
              <a:avLst/>
              <a:gdLst/>
              <a:ahLst/>
              <a:cxnLst/>
              <a:rect l="l" t="t" r="r" b="b"/>
              <a:pathLst>
                <a:path w="4922043" h="590550">
                  <a:moveTo>
                    <a:pt x="0" y="0"/>
                  </a:moveTo>
                  <a:lnTo>
                    <a:pt x="4922043" y="0"/>
                  </a:lnTo>
                  <a:lnTo>
                    <a:pt x="4922043" y="590550"/>
                  </a:lnTo>
                  <a:lnTo>
                    <a:pt x="0" y="590550"/>
                  </a:lnTo>
                  <a:close/>
                </a:path>
              </a:pathLst>
            </a:custGeom>
            <a:solidFill>
              <a:srgbClr val="000000">
                <a:alpha val="0"/>
              </a:srgbClr>
            </a:solidFill>
          </p:spPr>
        </p:sp>
        <p:sp>
          <p:nvSpPr>
            <p:cNvPr id="11" name="TextBox 11"/>
            <p:cNvSpPr txBox="1"/>
            <p:nvPr/>
          </p:nvSpPr>
          <p:spPr>
            <a:xfrm>
              <a:off x="0" y="-9525"/>
              <a:ext cx="4922043" cy="600075"/>
            </a:xfrm>
            <a:prstGeom prst="rect">
              <a:avLst/>
            </a:prstGeom>
          </p:spPr>
          <p:txBody>
            <a:bodyPr lIns="0" tIns="0" rIns="0" bIns="0" rtlCol="0" anchor="t"/>
            <a:lstStyle/>
            <a:p>
              <a:pPr algn="l">
                <a:lnSpc>
                  <a:spcPts val="3437"/>
                </a:lnSpc>
              </a:pPr>
              <a:r>
                <a:rPr lang="en-US" sz="2750" b="1">
                  <a:solidFill>
                    <a:srgbClr val="000000"/>
                  </a:solidFill>
                  <a:latin typeface="Fraunces Bold"/>
                  <a:ea typeface="Fraunces Bold"/>
                  <a:cs typeface="Fraunces Bold"/>
                  <a:sym typeface="Fraunces Bold"/>
                </a:rPr>
                <a:t>Emotions Toward AI</a:t>
              </a:r>
            </a:p>
          </p:txBody>
        </p:sp>
      </p:grpSp>
      <p:grpSp>
        <p:nvGrpSpPr>
          <p:cNvPr id="12" name="Group 12"/>
          <p:cNvGrpSpPr/>
          <p:nvPr/>
        </p:nvGrpSpPr>
        <p:grpSpPr>
          <a:xfrm>
            <a:off x="992238" y="3795049"/>
            <a:ext cx="7805886" cy="985837"/>
            <a:chOff x="0" y="-104775"/>
            <a:chExt cx="10407848" cy="1314450"/>
          </a:xfrm>
        </p:grpSpPr>
        <p:sp>
          <p:nvSpPr>
            <p:cNvPr id="13" name="Freeform 13"/>
            <p:cNvSpPr/>
            <p:nvPr/>
          </p:nvSpPr>
          <p:spPr>
            <a:xfrm>
              <a:off x="0" y="0"/>
              <a:ext cx="10407848" cy="1209675"/>
            </a:xfrm>
            <a:custGeom>
              <a:avLst/>
              <a:gdLst/>
              <a:ahLst/>
              <a:cxnLst/>
              <a:rect l="l" t="t" r="r" b="b"/>
              <a:pathLst>
                <a:path w="10407848" h="1209675">
                  <a:moveTo>
                    <a:pt x="0" y="0"/>
                  </a:moveTo>
                  <a:lnTo>
                    <a:pt x="10407848" y="0"/>
                  </a:lnTo>
                  <a:lnTo>
                    <a:pt x="10407848" y="1209675"/>
                  </a:lnTo>
                  <a:lnTo>
                    <a:pt x="0" y="1209675"/>
                  </a:lnTo>
                  <a:close/>
                </a:path>
              </a:pathLst>
            </a:custGeom>
            <a:solidFill>
              <a:srgbClr val="000000">
                <a:alpha val="0"/>
              </a:srgbClr>
            </a:solidFill>
          </p:spPr>
        </p:sp>
        <p:sp>
          <p:nvSpPr>
            <p:cNvPr id="14" name="TextBox 14"/>
            <p:cNvSpPr txBox="1"/>
            <p:nvPr/>
          </p:nvSpPr>
          <p:spPr>
            <a:xfrm>
              <a:off x="0" y="-104775"/>
              <a:ext cx="9853016" cy="1314450"/>
            </a:xfrm>
            <a:prstGeom prst="rect">
              <a:avLst/>
            </a:prstGeom>
          </p:spPr>
          <p:txBody>
            <a:bodyPr lIns="0" tIns="0" rIns="0" bIns="0" rtlCol="0" anchor="t"/>
            <a:lstStyle/>
            <a:p>
              <a:pPr algn="l">
                <a:lnSpc>
                  <a:spcPts val="3562"/>
                </a:lnSpc>
              </a:pPr>
              <a:r>
                <a:rPr lang="en-US" sz="2187" dirty="0">
                  <a:solidFill>
                    <a:srgbClr val="000000"/>
                  </a:solidFill>
                  <a:latin typeface="Arimo"/>
                  <a:ea typeface="Arimo"/>
                  <a:cs typeface="Arimo"/>
                  <a:sym typeface="Arimo"/>
                </a:rPr>
                <a:t>Curiosity and trust dominate; fear and indifference are minimal.</a:t>
              </a:r>
            </a:p>
          </p:txBody>
        </p:sp>
      </p:grpSp>
      <p:grpSp>
        <p:nvGrpSpPr>
          <p:cNvPr id="15" name="Group 15"/>
          <p:cNvGrpSpPr/>
          <p:nvPr/>
        </p:nvGrpSpPr>
        <p:grpSpPr>
          <a:xfrm>
            <a:off x="992238" y="5375821"/>
            <a:ext cx="3544044" cy="442912"/>
            <a:chOff x="0" y="0"/>
            <a:chExt cx="4725392" cy="590550"/>
          </a:xfrm>
        </p:grpSpPr>
        <p:sp>
          <p:nvSpPr>
            <p:cNvPr id="16" name="Freeform 16"/>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7" name="TextBox 17"/>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000000"/>
                  </a:solidFill>
                  <a:latin typeface="Fraunces Bold"/>
                  <a:ea typeface="Fraunces Bold"/>
                  <a:cs typeface="Fraunces Bold"/>
                  <a:sym typeface="Fraunces Bold"/>
                </a:rPr>
                <a:t>Top Impact Sectors</a:t>
              </a:r>
            </a:p>
          </p:txBody>
        </p:sp>
      </p:grpSp>
      <p:grpSp>
        <p:nvGrpSpPr>
          <p:cNvPr id="18" name="Group 18"/>
          <p:cNvGrpSpPr/>
          <p:nvPr/>
        </p:nvGrpSpPr>
        <p:grpSpPr>
          <a:xfrm>
            <a:off x="992238" y="6102251"/>
            <a:ext cx="7805886" cy="453629"/>
            <a:chOff x="0" y="0"/>
            <a:chExt cx="10407848" cy="604838"/>
          </a:xfrm>
        </p:grpSpPr>
        <p:sp>
          <p:nvSpPr>
            <p:cNvPr id="19" name="Freeform 19"/>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20" name="TextBox 20"/>
            <p:cNvSpPr txBox="1"/>
            <p:nvPr/>
          </p:nvSpPr>
          <p:spPr>
            <a:xfrm>
              <a:off x="0" y="-104775"/>
              <a:ext cx="1040784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000000"/>
                  </a:solidFill>
                  <a:latin typeface="Arimo"/>
                  <a:ea typeface="Arimo"/>
                  <a:cs typeface="Arimo"/>
                  <a:sym typeface="Arimo"/>
                </a:rPr>
                <a:t>Medicine: 80%</a:t>
              </a:r>
            </a:p>
          </p:txBody>
        </p:sp>
      </p:grpSp>
      <p:grpSp>
        <p:nvGrpSpPr>
          <p:cNvPr id="21" name="Group 21"/>
          <p:cNvGrpSpPr/>
          <p:nvPr/>
        </p:nvGrpSpPr>
        <p:grpSpPr>
          <a:xfrm>
            <a:off x="992238" y="6654999"/>
            <a:ext cx="7805886" cy="453629"/>
            <a:chOff x="0" y="0"/>
            <a:chExt cx="10407848" cy="604838"/>
          </a:xfrm>
        </p:grpSpPr>
        <p:sp>
          <p:nvSpPr>
            <p:cNvPr id="22" name="Freeform 22"/>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23" name="TextBox 23"/>
            <p:cNvSpPr txBox="1"/>
            <p:nvPr/>
          </p:nvSpPr>
          <p:spPr>
            <a:xfrm>
              <a:off x="0" y="-104775"/>
              <a:ext cx="1040784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000000"/>
                  </a:solidFill>
                  <a:latin typeface="Arimo"/>
                  <a:ea typeface="Arimo"/>
                  <a:cs typeface="Arimo"/>
                  <a:sym typeface="Arimo"/>
                </a:rPr>
                <a:t>Education: 67%</a:t>
              </a:r>
            </a:p>
          </p:txBody>
        </p:sp>
      </p:grpSp>
      <p:grpSp>
        <p:nvGrpSpPr>
          <p:cNvPr id="24" name="Group 24"/>
          <p:cNvGrpSpPr/>
          <p:nvPr/>
        </p:nvGrpSpPr>
        <p:grpSpPr>
          <a:xfrm>
            <a:off x="992238" y="7207746"/>
            <a:ext cx="7805886" cy="453629"/>
            <a:chOff x="0" y="0"/>
            <a:chExt cx="10407848" cy="604838"/>
          </a:xfrm>
        </p:grpSpPr>
        <p:sp>
          <p:nvSpPr>
            <p:cNvPr id="25" name="Freeform 25"/>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26" name="TextBox 26"/>
            <p:cNvSpPr txBox="1"/>
            <p:nvPr/>
          </p:nvSpPr>
          <p:spPr>
            <a:xfrm>
              <a:off x="0" y="-104775"/>
              <a:ext cx="1040784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000000"/>
                  </a:solidFill>
                  <a:latin typeface="Arimo"/>
                  <a:ea typeface="Arimo"/>
                  <a:cs typeface="Arimo"/>
                  <a:sym typeface="Arimo"/>
                </a:rPr>
                <a:t>Construction: 55%</a:t>
              </a:r>
            </a:p>
          </p:txBody>
        </p:sp>
      </p:grpSp>
      <p:grpSp>
        <p:nvGrpSpPr>
          <p:cNvPr id="27" name="Group 27"/>
          <p:cNvGrpSpPr/>
          <p:nvPr/>
        </p:nvGrpSpPr>
        <p:grpSpPr>
          <a:xfrm>
            <a:off x="992238" y="7760494"/>
            <a:ext cx="7805886" cy="453629"/>
            <a:chOff x="0" y="0"/>
            <a:chExt cx="10407848" cy="604838"/>
          </a:xfrm>
        </p:grpSpPr>
        <p:sp>
          <p:nvSpPr>
            <p:cNvPr id="28" name="Freeform 28"/>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29" name="TextBox 29"/>
            <p:cNvSpPr txBox="1"/>
            <p:nvPr/>
          </p:nvSpPr>
          <p:spPr>
            <a:xfrm>
              <a:off x="0" y="-104775"/>
              <a:ext cx="1040784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000000"/>
                  </a:solidFill>
                  <a:latin typeface="Arimo"/>
                  <a:ea typeface="Arimo"/>
                  <a:cs typeface="Arimo"/>
                  <a:sym typeface="Arimo"/>
                </a:rPr>
                <a:t>Agriculture: 51%</a:t>
              </a:r>
            </a:p>
          </p:txBody>
        </p:sp>
      </p:grpSp>
      <p:grpSp>
        <p:nvGrpSpPr>
          <p:cNvPr id="30" name="Group 30"/>
          <p:cNvGrpSpPr/>
          <p:nvPr/>
        </p:nvGrpSpPr>
        <p:grpSpPr>
          <a:xfrm>
            <a:off x="992238" y="8313242"/>
            <a:ext cx="7805886" cy="453629"/>
            <a:chOff x="0" y="0"/>
            <a:chExt cx="10407848" cy="604838"/>
          </a:xfrm>
        </p:grpSpPr>
        <p:sp>
          <p:nvSpPr>
            <p:cNvPr id="31" name="Freeform 31"/>
            <p:cNvSpPr/>
            <p:nvPr/>
          </p:nvSpPr>
          <p:spPr>
            <a:xfrm>
              <a:off x="0" y="0"/>
              <a:ext cx="10407848" cy="604838"/>
            </a:xfrm>
            <a:custGeom>
              <a:avLst/>
              <a:gdLst/>
              <a:ahLst/>
              <a:cxnLst/>
              <a:rect l="l" t="t" r="r" b="b"/>
              <a:pathLst>
                <a:path w="10407848" h="604838">
                  <a:moveTo>
                    <a:pt x="0" y="0"/>
                  </a:moveTo>
                  <a:lnTo>
                    <a:pt x="10407848" y="0"/>
                  </a:lnTo>
                  <a:lnTo>
                    <a:pt x="10407848" y="604838"/>
                  </a:lnTo>
                  <a:lnTo>
                    <a:pt x="0" y="604838"/>
                  </a:lnTo>
                  <a:close/>
                </a:path>
              </a:pathLst>
            </a:custGeom>
            <a:solidFill>
              <a:srgbClr val="000000">
                <a:alpha val="0"/>
              </a:srgbClr>
            </a:solidFill>
          </p:spPr>
        </p:sp>
        <p:sp>
          <p:nvSpPr>
            <p:cNvPr id="32" name="TextBox 32"/>
            <p:cNvSpPr txBox="1"/>
            <p:nvPr/>
          </p:nvSpPr>
          <p:spPr>
            <a:xfrm>
              <a:off x="0" y="-104775"/>
              <a:ext cx="1040784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000000"/>
                  </a:solidFill>
                  <a:latin typeface="Arimo"/>
                  <a:ea typeface="Arimo"/>
                  <a:cs typeface="Arimo"/>
                  <a:sym typeface="Arimo"/>
                </a:rPr>
                <a:t>Artistic fields: 13%</a:t>
              </a:r>
            </a:p>
          </p:txBody>
        </p:sp>
      </p:grpSp>
      <mc:AlternateContent xmlns:mc="http://schemas.openxmlformats.org/markup-compatibility/2006">
        <mc:Choice xmlns:cx2="http://schemas.microsoft.com/office/drawing/2015/10/21/chartex" Requires="cx2">
          <p:graphicFrame>
            <p:nvGraphicFramePr>
              <p:cNvPr id="33" name="Chart 32">
                <a:extLst>
                  <a:ext uri="{FF2B5EF4-FFF2-40B4-BE49-F238E27FC236}">
                    <a16:creationId xmlns:a16="http://schemas.microsoft.com/office/drawing/2014/main" id="{B322B474-6109-C510-95B9-0F330D4E2681}"/>
                  </a:ext>
                </a:extLst>
              </p:cNvPr>
              <p:cNvGraphicFramePr/>
              <p:nvPr>
                <p:extLst>
                  <p:ext uri="{D42A27DB-BD31-4B8C-83A1-F6EECF244321}">
                    <p14:modId xmlns:p14="http://schemas.microsoft.com/office/powerpoint/2010/main" val="1103829584"/>
                  </p:ext>
                </p:extLst>
              </p:nvPr>
            </p:nvGraphicFramePr>
            <p:xfrm>
              <a:off x="7924800" y="2552700"/>
              <a:ext cx="9677400" cy="7086600"/>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33" name="Chart 32">
                <a:extLst>
                  <a:ext uri="{FF2B5EF4-FFF2-40B4-BE49-F238E27FC236}">
                    <a16:creationId xmlns:a16="http://schemas.microsoft.com/office/drawing/2014/main" id="{B322B474-6109-C510-95B9-0F330D4E2681}"/>
                  </a:ext>
                </a:extLst>
              </p:cNvPr>
              <p:cNvPicPr>
                <a:picLocks noGrp="1" noRot="1" noChangeAspect="1" noMove="1" noResize="1" noEditPoints="1" noAdjustHandles="1" noChangeArrowheads="1" noChangeShapeType="1"/>
              </p:cNvPicPr>
              <p:nvPr/>
            </p:nvPicPr>
            <p:blipFill>
              <a:blip r:embed="rId4"/>
              <a:stretch>
                <a:fillRect/>
              </a:stretch>
            </p:blipFill>
            <p:spPr>
              <a:xfrm>
                <a:off x="7924800" y="2552700"/>
                <a:ext cx="9677400" cy="7086600"/>
              </a:xfrm>
              <a:prstGeom prst="rect">
                <a:avLst/>
              </a:prstGeom>
            </p:spPr>
          </p:pic>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EEEE1"/>
            </a:solidFill>
          </p:spPr>
        </p:sp>
      </p:grpSp>
      <p:grpSp>
        <p:nvGrpSpPr>
          <p:cNvPr id="4" name="Group 4"/>
          <p:cNvGrpSpPr/>
          <p:nvPr/>
        </p:nvGrpSpPr>
        <p:grpSpPr>
          <a:xfrm>
            <a:off x="36871"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AFFFA"/>
            </a:solidFill>
          </p:spPr>
        </p:sp>
      </p:grpSp>
      <p:grpSp>
        <p:nvGrpSpPr>
          <p:cNvPr id="6" name="Group 6"/>
          <p:cNvGrpSpPr/>
          <p:nvPr/>
        </p:nvGrpSpPr>
        <p:grpSpPr>
          <a:xfrm>
            <a:off x="992238" y="637475"/>
            <a:ext cx="16303526" cy="1771947"/>
            <a:chOff x="0" y="0"/>
            <a:chExt cx="21738035" cy="2362597"/>
          </a:xfrm>
        </p:grpSpPr>
        <p:sp>
          <p:nvSpPr>
            <p:cNvPr id="7" name="Freeform 7"/>
            <p:cNvSpPr/>
            <p:nvPr/>
          </p:nvSpPr>
          <p:spPr>
            <a:xfrm>
              <a:off x="0" y="0"/>
              <a:ext cx="21738034" cy="2362597"/>
            </a:xfrm>
            <a:custGeom>
              <a:avLst/>
              <a:gdLst/>
              <a:ahLst/>
              <a:cxnLst/>
              <a:rect l="l" t="t" r="r" b="b"/>
              <a:pathLst>
                <a:path w="21738034" h="2362597">
                  <a:moveTo>
                    <a:pt x="0" y="0"/>
                  </a:moveTo>
                  <a:lnTo>
                    <a:pt x="21738034" y="0"/>
                  </a:lnTo>
                  <a:lnTo>
                    <a:pt x="21738034" y="2362597"/>
                  </a:lnTo>
                  <a:lnTo>
                    <a:pt x="0" y="2362597"/>
                  </a:lnTo>
                  <a:close/>
                </a:path>
              </a:pathLst>
            </a:custGeom>
            <a:solidFill>
              <a:srgbClr val="000000">
                <a:alpha val="0"/>
              </a:srgbClr>
            </a:solidFill>
          </p:spPr>
        </p:sp>
        <p:sp>
          <p:nvSpPr>
            <p:cNvPr id="8" name="TextBox 8"/>
            <p:cNvSpPr txBox="1"/>
            <p:nvPr/>
          </p:nvSpPr>
          <p:spPr>
            <a:xfrm>
              <a:off x="0" y="-19050"/>
              <a:ext cx="21738035" cy="2381647"/>
            </a:xfrm>
            <a:prstGeom prst="rect">
              <a:avLst/>
            </a:prstGeom>
          </p:spPr>
          <p:txBody>
            <a:bodyPr lIns="0" tIns="0" rIns="0" bIns="0" rtlCol="0" anchor="t"/>
            <a:lstStyle/>
            <a:p>
              <a:pPr algn="l">
                <a:lnSpc>
                  <a:spcPts val="6937"/>
                </a:lnSpc>
              </a:pPr>
              <a:r>
                <a:rPr lang="en-US" sz="5562" b="1" dirty="0">
                  <a:solidFill>
                    <a:srgbClr val="3B4540"/>
                  </a:solidFill>
                  <a:latin typeface="Fraunces Bold"/>
                  <a:ea typeface="Fraunces Bold"/>
                  <a:cs typeface="Fraunces Bold"/>
                  <a:sym typeface="Fraunces Bold"/>
                </a:rPr>
                <a:t>Perceived Usefulness and Advantages of AI in Education</a:t>
              </a:r>
            </a:p>
          </p:txBody>
        </p:sp>
      </p:grpSp>
      <p:grpSp>
        <p:nvGrpSpPr>
          <p:cNvPr id="9" name="Group 9"/>
          <p:cNvGrpSpPr/>
          <p:nvPr/>
        </p:nvGrpSpPr>
        <p:grpSpPr>
          <a:xfrm>
            <a:off x="992089" y="2951964"/>
            <a:ext cx="637878" cy="637878"/>
            <a:chOff x="0" y="0"/>
            <a:chExt cx="850503" cy="850503"/>
          </a:xfrm>
        </p:grpSpPr>
        <p:sp>
          <p:nvSpPr>
            <p:cNvPr id="10" name="Freeform 10"/>
            <p:cNvSpPr/>
            <p:nvPr/>
          </p:nvSpPr>
          <p:spPr>
            <a:xfrm>
              <a:off x="0" y="0"/>
              <a:ext cx="850519" cy="850519"/>
            </a:xfrm>
            <a:custGeom>
              <a:avLst/>
              <a:gdLst/>
              <a:ahLst/>
              <a:cxnLst/>
              <a:rect l="l" t="t" r="r" b="b"/>
              <a:pathLst>
                <a:path w="850519" h="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grpSp>
        <p:nvGrpSpPr>
          <p:cNvPr id="11" name="Group 11"/>
          <p:cNvGrpSpPr/>
          <p:nvPr/>
        </p:nvGrpSpPr>
        <p:grpSpPr>
          <a:xfrm>
            <a:off x="1913484" y="2951964"/>
            <a:ext cx="3544044" cy="442912"/>
            <a:chOff x="0" y="0"/>
            <a:chExt cx="4725392" cy="590550"/>
          </a:xfrm>
        </p:grpSpPr>
        <p:sp>
          <p:nvSpPr>
            <p:cNvPr id="12" name="Freeform 12"/>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3" name="TextBox 13"/>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Usefulness Ratings</a:t>
              </a:r>
            </a:p>
          </p:txBody>
        </p:sp>
      </p:grpSp>
      <p:grpSp>
        <p:nvGrpSpPr>
          <p:cNvPr id="14" name="Group 14"/>
          <p:cNvGrpSpPr/>
          <p:nvPr/>
        </p:nvGrpSpPr>
        <p:grpSpPr>
          <a:xfrm>
            <a:off x="1913484" y="3564986"/>
            <a:ext cx="7088684" cy="907256"/>
            <a:chOff x="0" y="0"/>
            <a:chExt cx="9451578" cy="1209675"/>
          </a:xfrm>
        </p:grpSpPr>
        <p:sp>
          <p:nvSpPr>
            <p:cNvPr id="15" name="Freeform 15"/>
            <p:cNvSpPr/>
            <p:nvPr/>
          </p:nvSpPr>
          <p:spPr>
            <a:xfrm>
              <a:off x="0" y="0"/>
              <a:ext cx="9451578" cy="1209675"/>
            </a:xfrm>
            <a:custGeom>
              <a:avLst/>
              <a:gdLst/>
              <a:ahLst/>
              <a:cxnLst/>
              <a:rect l="l" t="t" r="r" b="b"/>
              <a:pathLst>
                <a:path w="9451578" h="1209675">
                  <a:moveTo>
                    <a:pt x="0" y="0"/>
                  </a:moveTo>
                  <a:lnTo>
                    <a:pt x="9451578" y="0"/>
                  </a:lnTo>
                  <a:lnTo>
                    <a:pt x="9451578" y="1209675"/>
                  </a:lnTo>
                  <a:lnTo>
                    <a:pt x="0" y="1209675"/>
                  </a:lnTo>
                  <a:close/>
                </a:path>
              </a:pathLst>
            </a:custGeom>
            <a:solidFill>
              <a:srgbClr val="000000">
                <a:alpha val="0"/>
              </a:srgbClr>
            </a:solidFill>
          </p:spPr>
        </p:sp>
        <p:sp>
          <p:nvSpPr>
            <p:cNvPr id="16" name="TextBox 16"/>
            <p:cNvSpPr txBox="1"/>
            <p:nvPr/>
          </p:nvSpPr>
          <p:spPr>
            <a:xfrm>
              <a:off x="0" y="-104775"/>
              <a:ext cx="9451578" cy="1314450"/>
            </a:xfrm>
            <a:prstGeom prst="rect">
              <a:avLst/>
            </a:prstGeom>
          </p:spPr>
          <p:txBody>
            <a:bodyPr lIns="0" tIns="0" rIns="0" bIns="0" rtlCol="0" anchor="t"/>
            <a:lstStyle/>
            <a:p>
              <a:pPr algn="l">
                <a:lnSpc>
                  <a:spcPts val="3562"/>
                </a:lnSpc>
              </a:pPr>
              <a:r>
                <a:rPr lang="en-US" sz="2187">
                  <a:solidFill>
                    <a:srgbClr val="405449"/>
                  </a:solidFill>
                  <a:latin typeface="Arimo"/>
                  <a:ea typeface="Arimo"/>
                  <a:cs typeface="Arimo"/>
                  <a:sym typeface="Arimo"/>
                </a:rPr>
                <a:t>23% rated AI usefulness in education as 10/10; most ratings between 7 and 10.</a:t>
              </a:r>
            </a:p>
          </p:txBody>
        </p:sp>
      </p:grpSp>
      <p:grpSp>
        <p:nvGrpSpPr>
          <p:cNvPr id="17" name="Group 17"/>
          <p:cNvGrpSpPr/>
          <p:nvPr/>
        </p:nvGrpSpPr>
        <p:grpSpPr>
          <a:xfrm>
            <a:off x="992089" y="5549739"/>
            <a:ext cx="637878" cy="637877"/>
            <a:chOff x="0" y="0"/>
            <a:chExt cx="850503" cy="850503"/>
          </a:xfrm>
        </p:grpSpPr>
        <p:sp>
          <p:nvSpPr>
            <p:cNvPr id="18" name="Freeform 18"/>
            <p:cNvSpPr/>
            <p:nvPr/>
          </p:nvSpPr>
          <p:spPr>
            <a:xfrm>
              <a:off x="0" y="0"/>
              <a:ext cx="850519" cy="850519"/>
            </a:xfrm>
            <a:custGeom>
              <a:avLst/>
              <a:gdLst/>
              <a:ahLst/>
              <a:cxnLst/>
              <a:rect l="l" t="t" r="r" b="b"/>
              <a:pathLst>
                <a:path w="850519" h="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grpSp>
        <p:nvGrpSpPr>
          <p:cNvPr id="19" name="Group 19"/>
          <p:cNvGrpSpPr/>
          <p:nvPr/>
        </p:nvGrpSpPr>
        <p:grpSpPr>
          <a:xfrm>
            <a:off x="1913484" y="5549739"/>
            <a:ext cx="3544044" cy="442912"/>
            <a:chOff x="0" y="0"/>
            <a:chExt cx="4725392" cy="590550"/>
          </a:xfrm>
        </p:grpSpPr>
        <p:sp>
          <p:nvSpPr>
            <p:cNvPr id="20" name="Freeform 20"/>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21" name="TextBox 21"/>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405449"/>
                  </a:solidFill>
                  <a:latin typeface="Fraunces Bold"/>
                  <a:ea typeface="Fraunces Bold"/>
                  <a:cs typeface="Fraunces Bold"/>
                  <a:sym typeface="Fraunces Bold"/>
                </a:rPr>
                <a:t>Advantages</a:t>
              </a:r>
            </a:p>
          </p:txBody>
        </p:sp>
      </p:grpSp>
      <p:grpSp>
        <p:nvGrpSpPr>
          <p:cNvPr id="22" name="Group 22"/>
          <p:cNvGrpSpPr/>
          <p:nvPr/>
        </p:nvGrpSpPr>
        <p:grpSpPr>
          <a:xfrm>
            <a:off x="1913484" y="6162761"/>
            <a:ext cx="6659016" cy="907256"/>
            <a:chOff x="0" y="0"/>
            <a:chExt cx="8878688" cy="1209675"/>
          </a:xfrm>
        </p:grpSpPr>
        <p:sp>
          <p:nvSpPr>
            <p:cNvPr id="23" name="Freeform 23"/>
            <p:cNvSpPr/>
            <p:nvPr/>
          </p:nvSpPr>
          <p:spPr>
            <a:xfrm>
              <a:off x="0" y="0"/>
              <a:ext cx="8878688" cy="1209675"/>
            </a:xfrm>
            <a:custGeom>
              <a:avLst/>
              <a:gdLst/>
              <a:ahLst/>
              <a:cxnLst/>
              <a:rect l="l" t="t" r="r" b="b"/>
              <a:pathLst>
                <a:path w="8878688" h="1209675">
                  <a:moveTo>
                    <a:pt x="0" y="0"/>
                  </a:moveTo>
                  <a:lnTo>
                    <a:pt x="8878688" y="0"/>
                  </a:lnTo>
                  <a:lnTo>
                    <a:pt x="8878688" y="1209675"/>
                  </a:lnTo>
                  <a:lnTo>
                    <a:pt x="0" y="1209675"/>
                  </a:lnTo>
                  <a:close/>
                </a:path>
              </a:pathLst>
            </a:custGeom>
            <a:solidFill>
              <a:srgbClr val="000000">
                <a:alpha val="0"/>
              </a:srgbClr>
            </a:solidFill>
          </p:spPr>
        </p:sp>
        <p:sp>
          <p:nvSpPr>
            <p:cNvPr id="24" name="TextBox 24"/>
            <p:cNvSpPr txBox="1"/>
            <p:nvPr/>
          </p:nvSpPr>
          <p:spPr>
            <a:xfrm>
              <a:off x="0" y="-104775"/>
              <a:ext cx="8878688" cy="1314450"/>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Teaching: 43% favor AI assistants for managing classes</a:t>
              </a:r>
            </a:p>
          </p:txBody>
        </p:sp>
      </p:grpSp>
      <p:grpSp>
        <p:nvGrpSpPr>
          <p:cNvPr id="25" name="Group 25"/>
          <p:cNvGrpSpPr/>
          <p:nvPr/>
        </p:nvGrpSpPr>
        <p:grpSpPr>
          <a:xfrm>
            <a:off x="1913484" y="7169138"/>
            <a:ext cx="7088684" cy="453629"/>
            <a:chOff x="0" y="0"/>
            <a:chExt cx="9451578" cy="604838"/>
          </a:xfrm>
        </p:grpSpPr>
        <p:sp>
          <p:nvSpPr>
            <p:cNvPr id="26" name="Freeform 26"/>
            <p:cNvSpPr/>
            <p:nvPr/>
          </p:nvSpPr>
          <p:spPr>
            <a:xfrm>
              <a:off x="0" y="0"/>
              <a:ext cx="9451578" cy="604838"/>
            </a:xfrm>
            <a:custGeom>
              <a:avLst/>
              <a:gdLst/>
              <a:ahLst/>
              <a:cxnLst/>
              <a:rect l="l" t="t" r="r" b="b"/>
              <a:pathLst>
                <a:path w="9451578" h="604838">
                  <a:moveTo>
                    <a:pt x="0" y="0"/>
                  </a:moveTo>
                  <a:lnTo>
                    <a:pt x="9451578" y="0"/>
                  </a:lnTo>
                  <a:lnTo>
                    <a:pt x="9451578" y="604838"/>
                  </a:lnTo>
                  <a:lnTo>
                    <a:pt x="0" y="604838"/>
                  </a:lnTo>
                  <a:close/>
                </a:path>
              </a:pathLst>
            </a:custGeom>
            <a:solidFill>
              <a:srgbClr val="000000">
                <a:alpha val="0"/>
              </a:srgbClr>
            </a:solidFill>
          </p:spPr>
        </p:sp>
        <p:sp>
          <p:nvSpPr>
            <p:cNvPr id="27" name="TextBox 27"/>
            <p:cNvSpPr txBox="1"/>
            <p:nvPr/>
          </p:nvSpPr>
          <p:spPr>
            <a:xfrm>
              <a:off x="0" y="-104775"/>
              <a:ext cx="945157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Learning: 53% highlight universal access</a:t>
              </a:r>
            </a:p>
          </p:txBody>
        </p:sp>
      </p:grpSp>
      <p:grpSp>
        <p:nvGrpSpPr>
          <p:cNvPr id="28" name="Group 28"/>
          <p:cNvGrpSpPr/>
          <p:nvPr/>
        </p:nvGrpSpPr>
        <p:grpSpPr>
          <a:xfrm>
            <a:off x="1913484" y="7721885"/>
            <a:ext cx="7088684" cy="453629"/>
            <a:chOff x="0" y="0"/>
            <a:chExt cx="9451578" cy="604838"/>
          </a:xfrm>
        </p:grpSpPr>
        <p:sp>
          <p:nvSpPr>
            <p:cNvPr id="29" name="Freeform 29"/>
            <p:cNvSpPr/>
            <p:nvPr/>
          </p:nvSpPr>
          <p:spPr>
            <a:xfrm>
              <a:off x="0" y="0"/>
              <a:ext cx="9451578" cy="604838"/>
            </a:xfrm>
            <a:custGeom>
              <a:avLst/>
              <a:gdLst/>
              <a:ahLst/>
              <a:cxnLst/>
              <a:rect l="l" t="t" r="r" b="b"/>
              <a:pathLst>
                <a:path w="9451578" h="604838">
                  <a:moveTo>
                    <a:pt x="0" y="0"/>
                  </a:moveTo>
                  <a:lnTo>
                    <a:pt x="9451578" y="0"/>
                  </a:lnTo>
                  <a:lnTo>
                    <a:pt x="9451578" y="604838"/>
                  </a:lnTo>
                  <a:lnTo>
                    <a:pt x="0" y="604838"/>
                  </a:lnTo>
                  <a:close/>
                </a:path>
              </a:pathLst>
            </a:custGeom>
            <a:solidFill>
              <a:srgbClr val="000000">
                <a:alpha val="0"/>
              </a:srgbClr>
            </a:solidFill>
          </p:spPr>
        </p:sp>
        <p:sp>
          <p:nvSpPr>
            <p:cNvPr id="30" name="TextBox 30"/>
            <p:cNvSpPr txBox="1"/>
            <p:nvPr/>
          </p:nvSpPr>
          <p:spPr>
            <a:xfrm>
              <a:off x="0" y="-104775"/>
              <a:ext cx="9451578" cy="709613"/>
            </a:xfrm>
            <a:prstGeom prst="rect">
              <a:avLst/>
            </a:prstGeom>
          </p:spPr>
          <p:txBody>
            <a:bodyPr lIns="0" tIns="0" rIns="0" bIns="0" rtlCol="0" anchor="t"/>
            <a:lstStyle/>
            <a:p>
              <a:pPr marL="329902" lvl="1" indent="-164951" algn="l">
                <a:lnSpc>
                  <a:spcPts val="3562"/>
                </a:lnSpc>
                <a:buFont typeface="Arial"/>
                <a:buChar char="•"/>
              </a:pPr>
              <a:r>
                <a:rPr lang="en-US" sz="2187">
                  <a:solidFill>
                    <a:srgbClr val="405449"/>
                  </a:solidFill>
                  <a:latin typeface="Arimo"/>
                  <a:ea typeface="Arimo"/>
                  <a:cs typeface="Arimo"/>
                  <a:sym typeface="Arimo"/>
                </a:rPr>
                <a:t>Evaluation: 50% prefer constant feedback</a:t>
              </a:r>
            </a:p>
          </p:txBody>
        </p:sp>
      </p:grpSp>
      <p:graphicFrame>
        <p:nvGraphicFramePr>
          <p:cNvPr id="34" name="Chart 33">
            <a:extLst>
              <a:ext uri="{FF2B5EF4-FFF2-40B4-BE49-F238E27FC236}">
                <a16:creationId xmlns:a16="http://schemas.microsoft.com/office/drawing/2014/main" id="{A535AEA3-59A2-2D37-5EE7-6CE99907971F}"/>
              </a:ext>
            </a:extLst>
          </p:cNvPr>
          <p:cNvGraphicFramePr>
            <a:graphicFrameLocks/>
          </p:cNvGraphicFramePr>
          <p:nvPr>
            <p:extLst>
              <p:ext uri="{D42A27DB-BD31-4B8C-83A1-F6EECF244321}">
                <p14:modId xmlns:p14="http://schemas.microsoft.com/office/powerpoint/2010/main" val="2475355718"/>
              </p:ext>
            </p:extLst>
          </p:nvPr>
        </p:nvGraphicFramePr>
        <p:xfrm>
          <a:off x="9601200" y="1714500"/>
          <a:ext cx="7336972" cy="3733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5" name="Chart 34">
            <a:extLst>
              <a:ext uri="{FF2B5EF4-FFF2-40B4-BE49-F238E27FC236}">
                <a16:creationId xmlns:a16="http://schemas.microsoft.com/office/drawing/2014/main" id="{14C63863-1E67-B72A-B973-664504220EF3}"/>
              </a:ext>
            </a:extLst>
          </p:cNvPr>
          <p:cNvGraphicFramePr>
            <a:graphicFrameLocks/>
          </p:cNvGraphicFramePr>
          <p:nvPr>
            <p:extLst>
              <p:ext uri="{D42A27DB-BD31-4B8C-83A1-F6EECF244321}">
                <p14:modId xmlns:p14="http://schemas.microsoft.com/office/powerpoint/2010/main" val="1046042332"/>
              </p:ext>
            </p:extLst>
          </p:nvPr>
        </p:nvGraphicFramePr>
        <p:xfrm>
          <a:off x="8153400" y="6134100"/>
          <a:ext cx="4438200" cy="35814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Chart 35">
            <a:extLst>
              <a:ext uri="{FF2B5EF4-FFF2-40B4-BE49-F238E27FC236}">
                <a16:creationId xmlns:a16="http://schemas.microsoft.com/office/drawing/2014/main" id="{896E255A-B663-505C-08D4-91EEE182A74F}"/>
              </a:ext>
            </a:extLst>
          </p:cNvPr>
          <p:cNvGraphicFramePr>
            <a:graphicFrameLocks/>
          </p:cNvGraphicFramePr>
          <p:nvPr>
            <p:extLst>
              <p:ext uri="{D42A27DB-BD31-4B8C-83A1-F6EECF244321}">
                <p14:modId xmlns:p14="http://schemas.microsoft.com/office/powerpoint/2010/main" val="3194083983"/>
              </p:ext>
            </p:extLst>
          </p:nvPr>
        </p:nvGraphicFramePr>
        <p:xfrm>
          <a:off x="13411200" y="6057900"/>
          <a:ext cx="4666800" cy="365760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916"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DEEEE1"/>
            </a:solidFill>
          </p:spPr>
        </p:sp>
      </p:grpSp>
      <p:grpSp>
        <p:nvGrpSpPr>
          <p:cNvPr id="6" name="Group 6"/>
          <p:cNvGrpSpPr/>
          <p:nvPr/>
        </p:nvGrpSpPr>
        <p:grpSpPr>
          <a:xfrm>
            <a:off x="992238" y="554746"/>
            <a:ext cx="16303526" cy="1771947"/>
            <a:chOff x="0" y="0"/>
            <a:chExt cx="21738035" cy="2362597"/>
          </a:xfrm>
        </p:grpSpPr>
        <p:sp>
          <p:nvSpPr>
            <p:cNvPr id="7" name="Freeform 7"/>
            <p:cNvSpPr/>
            <p:nvPr/>
          </p:nvSpPr>
          <p:spPr>
            <a:xfrm>
              <a:off x="0" y="0"/>
              <a:ext cx="21738034" cy="2362597"/>
            </a:xfrm>
            <a:custGeom>
              <a:avLst/>
              <a:gdLst/>
              <a:ahLst/>
              <a:cxnLst/>
              <a:rect l="l" t="t" r="r" b="b"/>
              <a:pathLst>
                <a:path w="21738034" h="2362597">
                  <a:moveTo>
                    <a:pt x="0" y="0"/>
                  </a:moveTo>
                  <a:lnTo>
                    <a:pt x="21738034" y="0"/>
                  </a:lnTo>
                  <a:lnTo>
                    <a:pt x="21738034" y="2362597"/>
                  </a:lnTo>
                  <a:lnTo>
                    <a:pt x="0" y="2362597"/>
                  </a:lnTo>
                  <a:close/>
                </a:path>
              </a:pathLst>
            </a:custGeom>
            <a:solidFill>
              <a:srgbClr val="000000">
                <a:alpha val="0"/>
              </a:srgbClr>
            </a:solidFill>
          </p:spPr>
        </p:sp>
        <p:sp>
          <p:nvSpPr>
            <p:cNvPr id="8" name="TextBox 8"/>
            <p:cNvSpPr txBox="1"/>
            <p:nvPr/>
          </p:nvSpPr>
          <p:spPr>
            <a:xfrm>
              <a:off x="0" y="-19050"/>
              <a:ext cx="21738035" cy="2381647"/>
            </a:xfrm>
            <a:prstGeom prst="rect">
              <a:avLst/>
            </a:prstGeom>
          </p:spPr>
          <p:txBody>
            <a:bodyPr lIns="0" tIns="0" rIns="0" bIns="0" rtlCol="0" anchor="t"/>
            <a:lstStyle/>
            <a:p>
              <a:pPr algn="ctr">
                <a:lnSpc>
                  <a:spcPts val="6937"/>
                </a:lnSpc>
              </a:pPr>
              <a:r>
                <a:rPr lang="en-US" sz="4400" b="1" dirty="0">
                  <a:solidFill>
                    <a:srgbClr val="000000"/>
                  </a:solidFill>
                  <a:latin typeface="Fraunces Bold"/>
                  <a:ea typeface="Fraunces Bold"/>
                  <a:cs typeface="Fraunces Bold"/>
                  <a:sym typeface="Fraunces Bold"/>
                </a:rPr>
                <a:t>Perceived Disadvantages and Correlation Between Knowledge and Usefulness</a:t>
              </a:r>
            </a:p>
          </p:txBody>
        </p:sp>
      </p:grpSp>
      <p:grpSp>
        <p:nvGrpSpPr>
          <p:cNvPr id="9" name="Group 9"/>
          <p:cNvGrpSpPr/>
          <p:nvPr/>
        </p:nvGrpSpPr>
        <p:grpSpPr>
          <a:xfrm>
            <a:off x="9489878" y="3042898"/>
            <a:ext cx="3544044" cy="442912"/>
            <a:chOff x="0" y="0"/>
            <a:chExt cx="4725392" cy="590550"/>
          </a:xfrm>
        </p:grpSpPr>
        <p:sp>
          <p:nvSpPr>
            <p:cNvPr id="10" name="Freeform 10"/>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1" name="TextBox 11"/>
            <p:cNvSpPr txBox="1"/>
            <p:nvPr/>
          </p:nvSpPr>
          <p:spPr>
            <a:xfrm>
              <a:off x="0" y="-9525"/>
              <a:ext cx="4725392" cy="600075"/>
            </a:xfrm>
            <a:prstGeom prst="rect">
              <a:avLst/>
            </a:prstGeom>
          </p:spPr>
          <p:txBody>
            <a:bodyPr lIns="0" tIns="0" rIns="0" bIns="0" rtlCol="0" anchor="t"/>
            <a:lstStyle/>
            <a:p>
              <a:pPr algn="l">
                <a:lnSpc>
                  <a:spcPts val="3437"/>
                </a:lnSpc>
              </a:pPr>
              <a:r>
                <a:rPr lang="en-US" sz="2750" b="1">
                  <a:solidFill>
                    <a:srgbClr val="000000"/>
                  </a:solidFill>
                  <a:latin typeface="Fraunces Bold"/>
                  <a:ea typeface="Fraunces Bold"/>
                  <a:cs typeface="Fraunces Bold"/>
                  <a:sym typeface="Fraunces Bold"/>
                </a:rPr>
                <a:t>Main Disadvantage</a:t>
              </a:r>
            </a:p>
          </p:txBody>
        </p:sp>
      </p:grpSp>
      <p:grpSp>
        <p:nvGrpSpPr>
          <p:cNvPr id="12" name="Group 12"/>
          <p:cNvGrpSpPr/>
          <p:nvPr/>
        </p:nvGrpSpPr>
        <p:grpSpPr>
          <a:xfrm>
            <a:off x="9489878" y="3769328"/>
            <a:ext cx="7805886" cy="907256"/>
            <a:chOff x="0" y="0"/>
            <a:chExt cx="10407848" cy="1209675"/>
          </a:xfrm>
        </p:grpSpPr>
        <p:sp>
          <p:nvSpPr>
            <p:cNvPr id="13" name="Freeform 13"/>
            <p:cNvSpPr/>
            <p:nvPr/>
          </p:nvSpPr>
          <p:spPr>
            <a:xfrm>
              <a:off x="0" y="0"/>
              <a:ext cx="10407848" cy="1209675"/>
            </a:xfrm>
            <a:custGeom>
              <a:avLst/>
              <a:gdLst/>
              <a:ahLst/>
              <a:cxnLst/>
              <a:rect l="l" t="t" r="r" b="b"/>
              <a:pathLst>
                <a:path w="10407848" h="1209675">
                  <a:moveTo>
                    <a:pt x="0" y="0"/>
                  </a:moveTo>
                  <a:lnTo>
                    <a:pt x="10407848" y="0"/>
                  </a:lnTo>
                  <a:lnTo>
                    <a:pt x="10407848" y="1209675"/>
                  </a:lnTo>
                  <a:lnTo>
                    <a:pt x="0" y="1209675"/>
                  </a:lnTo>
                  <a:close/>
                </a:path>
              </a:pathLst>
            </a:custGeom>
            <a:solidFill>
              <a:srgbClr val="000000">
                <a:alpha val="0"/>
              </a:srgbClr>
            </a:solidFill>
          </p:spPr>
        </p:sp>
        <p:sp>
          <p:nvSpPr>
            <p:cNvPr id="14" name="TextBox 14"/>
            <p:cNvSpPr txBox="1"/>
            <p:nvPr/>
          </p:nvSpPr>
          <p:spPr>
            <a:xfrm>
              <a:off x="0" y="-104775"/>
              <a:ext cx="10407848" cy="1314450"/>
            </a:xfrm>
            <a:prstGeom prst="rect">
              <a:avLst/>
            </a:prstGeom>
          </p:spPr>
          <p:txBody>
            <a:bodyPr lIns="0" tIns="0" rIns="0" bIns="0" rtlCol="0" anchor="t"/>
            <a:lstStyle/>
            <a:p>
              <a:pPr algn="l">
                <a:lnSpc>
                  <a:spcPts val="3562"/>
                </a:lnSpc>
              </a:pPr>
              <a:r>
                <a:rPr lang="en-US" sz="2187">
                  <a:solidFill>
                    <a:srgbClr val="000000"/>
                  </a:solidFill>
                  <a:latin typeface="Arimo"/>
                  <a:ea typeface="Arimo"/>
                  <a:cs typeface="Arimo"/>
                  <a:sym typeface="Arimo"/>
                </a:rPr>
                <a:t>37% cite loss of student-teacher bond; concerns about internet addiction and reduced interaction.</a:t>
              </a:r>
            </a:p>
          </p:txBody>
        </p:sp>
      </p:grpSp>
      <p:grpSp>
        <p:nvGrpSpPr>
          <p:cNvPr id="15" name="Group 15"/>
          <p:cNvGrpSpPr/>
          <p:nvPr/>
        </p:nvGrpSpPr>
        <p:grpSpPr>
          <a:xfrm>
            <a:off x="9525000" y="6743700"/>
            <a:ext cx="3544044" cy="442912"/>
            <a:chOff x="0" y="0"/>
            <a:chExt cx="4725392" cy="590550"/>
          </a:xfrm>
        </p:grpSpPr>
        <p:sp>
          <p:nvSpPr>
            <p:cNvPr id="16" name="Freeform 16"/>
            <p:cNvSpPr/>
            <p:nvPr/>
          </p:nvSpPr>
          <p:spPr>
            <a:xfrm>
              <a:off x="0" y="0"/>
              <a:ext cx="4725392" cy="590550"/>
            </a:xfrm>
            <a:custGeom>
              <a:avLst/>
              <a:gdLst/>
              <a:ahLst/>
              <a:cxnLst/>
              <a:rect l="l" t="t" r="r" b="b"/>
              <a:pathLst>
                <a:path w="4725392" h="590550">
                  <a:moveTo>
                    <a:pt x="0" y="0"/>
                  </a:moveTo>
                  <a:lnTo>
                    <a:pt x="4725392" y="0"/>
                  </a:lnTo>
                  <a:lnTo>
                    <a:pt x="4725392" y="590550"/>
                  </a:lnTo>
                  <a:lnTo>
                    <a:pt x="0" y="590550"/>
                  </a:lnTo>
                  <a:close/>
                </a:path>
              </a:pathLst>
            </a:custGeom>
            <a:solidFill>
              <a:srgbClr val="000000">
                <a:alpha val="0"/>
              </a:srgbClr>
            </a:solidFill>
          </p:spPr>
        </p:sp>
        <p:sp>
          <p:nvSpPr>
            <p:cNvPr id="17" name="TextBox 17"/>
            <p:cNvSpPr txBox="1"/>
            <p:nvPr/>
          </p:nvSpPr>
          <p:spPr>
            <a:xfrm>
              <a:off x="0" y="-9525"/>
              <a:ext cx="4725392" cy="600075"/>
            </a:xfrm>
            <a:prstGeom prst="rect">
              <a:avLst/>
            </a:prstGeom>
          </p:spPr>
          <p:txBody>
            <a:bodyPr lIns="0" tIns="0" rIns="0" bIns="0" rtlCol="0" anchor="t"/>
            <a:lstStyle/>
            <a:p>
              <a:pPr algn="l">
                <a:lnSpc>
                  <a:spcPts val="3437"/>
                </a:lnSpc>
              </a:pPr>
              <a:r>
                <a:rPr lang="en-US" sz="2750" b="1" dirty="0">
                  <a:solidFill>
                    <a:srgbClr val="000000"/>
                  </a:solidFill>
                  <a:latin typeface="Fraunces Bold"/>
                  <a:ea typeface="Fraunces Bold"/>
                  <a:cs typeface="Fraunces Bold"/>
                  <a:sym typeface="Fraunces Bold"/>
                </a:rPr>
                <a:t>Correlation</a:t>
              </a:r>
            </a:p>
          </p:txBody>
        </p:sp>
      </p:grpSp>
      <p:grpSp>
        <p:nvGrpSpPr>
          <p:cNvPr id="18" name="Group 18"/>
          <p:cNvGrpSpPr/>
          <p:nvPr/>
        </p:nvGrpSpPr>
        <p:grpSpPr>
          <a:xfrm>
            <a:off x="9552725" y="7482015"/>
            <a:ext cx="7805886" cy="1360885"/>
            <a:chOff x="0" y="0"/>
            <a:chExt cx="10407848" cy="1814513"/>
          </a:xfrm>
        </p:grpSpPr>
        <p:sp>
          <p:nvSpPr>
            <p:cNvPr id="19" name="Freeform 19"/>
            <p:cNvSpPr/>
            <p:nvPr/>
          </p:nvSpPr>
          <p:spPr>
            <a:xfrm>
              <a:off x="0" y="0"/>
              <a:ext cx="10407848" cy="1814513"/>
            </a:xfrm>
            <a:custGeom>
              <a:avLst/>
              <a:gdLst/>
              <a:ahLst/>
              <a:cxnLst/>
              <a:rect l="l" t="t" r="r" b="b"/>
              <a:pathLst>
                <a:path w="10407848" h="1814513">
                  <a:moveTo>
                    <a:pt x="0" y="0"/>
                  </a:moveTo>
                  <a:lnTo>
                    <a:pt x="10407848" y="0"/>
                  </a:lnTo>
                  <a:lnTo>
                    <a:pt x="10407848" y="1814513"/>
                  </a:lnTo>
                  <a:lnTo>
                    <a:pt x="0" y="1814513"/>
                  </a:lnTo>
                  <a:close/>
                </a:path>
              </a:pathLst>
            </a:custGeom>
            <a:solidFill>
              <a:srgbClr val="000000">
                <a:alpha val="0"/>
              </a:srgbClr>
            </a:solidFill>
          </p:spPr>
        </p:sp>
        <p:sp>
          <p:nvSpPr>
            <p:cNvPr id="20" name="TextBox 20"/>
            <p:cNvSpPr txBox="1"/>
            <p:nvPr/>
          </p:nvSpPr>
          <p:spPr>
            <a:xfrm>
              <a:off x="0" y="-104775"/>
              <a:ext cx="10407848" cy="1919288"/>
            </a:xfrm>
            <a:prstGeom prst="rect">
              <a:avLst/>
            </a:prstGeom>
          </p:spPr>
          <p:txBody>
            <a:bodyPr lIns="0" tIns="0" rIns="0" bIns="0" rtlCol="0" anchor="t"/>
            <a:lstStyle/>
            <a:p>
              <a:pPr algn="l">
                <a:lnSpc>
                  <a:spcPts val="3562"/>
                </a:lnSpc>
              </a:pPr>
              <a:r>
                <a:rPr lang="en-US" sz="2187">
                  <a:solidFill>
                    <a:srgbClr val="000000"/>
                  </a:solidFill>
                  <a:latin typeface="Arimo"/>
                  <a:ea typeface="Arimo"/>
                  <a:cs typeface="Arimo"/>
                  <a:sym typeface="Arimo"/>
                </a:rPr>
                <a:t>Higher AI knowledge correlates with greater perceived usefulness, highlighting the value of AI literacy education.</a:t>
              </a:r>
            </a:p>
          </p:txBody>
        </p:sp>
      </p:grpSp>
      <p:graphicFrame>
        <p:nvGraphicFramePr>
          <p:cNvPr id="23" name="Chart 22">
            <a:extLst>
              <a:ext uri="{FF2B5EF4-FFF2-40B4-BE49-F238E27FC236}">
                <a16:creationId xmlns:a16="http://schemas.microsoft.com/office/drawing/2014/main" id="{0098A7FF-5FF2-5258-861B-436F21D5CE32}"/>
              </a:ext>
            </a:extLst>
          </p:cNvPr>
          <p:cNvGraphicFramePr>
            <a:graphicFrameLocks/>
          </p:cNvGraphicFramePr>
          <p:nvPr>
            <p:extLst>
              <p:ext uri="{D42A27DB-BD31-4B8C-83A1-F6EECF244321}">
                <p14:modId xmlns:p14="http://schemas.microsoft.com/office/powerpoint/2010/main" val="4121616213"/>
              </p:ext>
            </p:extLst>
          </p:nvPr>
        </p:nvGraphicFramePr>
        <p:xfrm>
          <a:off x="381000" y="2247900"/>
          <a:ext cx="7315200" cy="3352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Chart 23">
            <a:extLst>
              <a:ext uri="{FF2B5EF4-FFF2-40B4-BE49-F238E27FC236}">
                <a16:creationId xmlns:a16="http://schemas.microsoft.com/office/drawing/2014/main" id="{025FEB6A-058F-541C-547D-1AB3E1CE32EC}"/>
              </a:ext>
            </a:extLst>
          </p:cNvPr>
          <p:cNvGraphicFramePr>
            <a:graphicFrameLocks/>
          </p:cNvGraphicFramePr>
          <p:nvPr>
            <p:extLst>
              <p:ext uri="{D42A27DB-BD31-4B8C-83A1-F6EECF244321}">
                <p14:modId xmlns:p14="http://schemas.microsoft.com/office/powerpoint/2010/main" val="4115562383"/>
              </p:ext>
            </p:extLst>
          </p:nvPr>
        </p:nvGraphicFramePr>
        <p:xfrm>
          <a:off x="0" y="5524500"/>
          <a:ext cx="8686800" cy="453390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21</TotalTime>
  <Words>753</Words>
  <Application>Microsoft Office PowerPoint</Application>
  <PresentationFormat>Custom</PresentationFormat>
  <Paragraphs>132</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Times New Roman</vt:lpstr>
      <vt:lpstr>Calibri</vt:lpstr>
      <vt:lpstr>Fraunces Bold</vt:lpstr>
      <vt:lpstr>Arimo</vt:lpstr>
      <vt:lpstr>Papyrus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Students-Perceptions-and-Insights-on-AI-in-Education.pptx</dc:title>
  <dc:creator>JOHN</dc:creator>
  <cp:lastModifiedBy>John Megwe</cp:lastModifiedBy>
  <cp:revision>10</cp:revision>
  <dcterms:created xsi:type="dcterms:W3CDTF">2006-08-16T00:00:00Z</dcterms:created>
  <dcterms:modified xsi:type="dcterms:W3CDTF">2025-04-21T23:22:43Z</dcterms:modified>
  <dc:identifier>DAGlTiR677A</dc:identifier>
</cp:coreProperties>
</file>

<file path=docProps/thumbnail.jpeg>
</file>